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1" r:id="rId11"/>
    <p:sldId id="266" r:id="rId12"/>
    <p:sldId id="268" r:id="rId13"/>
    <p:sldId id="270" r:id="rId14"/>
    <p:sldId id="269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/>
    <p:restoredTop sz="94624"/>
  </p:normalViewPr>
  <p:slideViewPr>
    <p:cSldViewPr snapToGrid="0">
      <p:cViewPr varScale="1">
        <p:scale>
          <a:sx n="106" d="100"/>
          <a:sy n="106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F879A-CC81-FC4A-977B-E11C7A2E4F5A}" type="datetimeFigureOut">
              <a:rPr lang="en-US" smtClean="0"/>
              <a:t>4/17/26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7A630-455C-0141-84E3-4EC26DE3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9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D800F-A9F6-A447-3EBA-A169CBCE2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E484D3-96EC-9D79-A0D7-85B214852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CDD43-BA61-B35F-5324-3FB65D25C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DBE7-FC57-6949-BC8F-65212A810AAD}" type="datetime1">
              <a:rPr lang="en-GB" smtClean="0"/>
              <a:t>17/04/2026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B03D9-AD7A-2F47-D820-FC53F8870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Rohan Rahatgaonkar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2F1AB-9EA0-33DB-539E-7B49964EB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1CFA-9B2F-D449-821A-9DB2DDB26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1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82FCD-437F-19CF-F36E-E28706FDA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8FF8AD-21F3-BFF1-3FF5-1D94F798C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C51BD-D5D3-C4A5-EB70-715B55612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DF24-8281-4F41-8584-3B50C05FD7BC}" type="datetime1">
              <a:rPr lang="en-GB" smtClean="0"/>
              <a:t>17/04/2026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A61E9-5473-8AB3-9AC0-A4A03191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Rohan Rahatgaonkar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74C59-B8AA-7F89-D2B1-1874E162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1CFA-9B2F-D449-821A-9DB2DDB26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2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069BCD-02DD-0971-DB2D-1D34F5C668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A09B0F-F8E1-0B44-3C15-151D86701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4957B-7144-A742-D6A6-5C96D941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D9B1-F29F-E646-B8CB-165D13960422}" type="datetime1">
              <a:rPr lang="en-GB" smtClean="0"/>
              <a:t>17/04/2026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40962-B6DB-8998-6599-784DE7482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Rohan Rahatgaonkar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003E1-1CFA-062B-EB07-C0BA8DF54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1CFA-9B2F-D449-821A-9DB2DDB26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9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62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0AEB6-A27D-0F27-E5A1-0A8F1BA0D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4A2B2-D944-EF62-B269-BE79403EE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D4277-D379-F725-2E6C-8845FE311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9BA50-D757-4244-814C-2C2953B220FF}" type="datetime1">
              <a:rPr lang="en-GB" smtClean="0"/>
              <a:t>17/04/2026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4383A-FBA0-2D31-3058-0DF9664BD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Rohan Rahatgaonkar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AA6E9-DFBE-530A-8AE1-654C0521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1CFA-9B2F-D449-821A-9DB2DDB26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8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C7D72-BA17-DE4A-6469-A61E74CFF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10692-ACC0-293A-2972-C0CEC8F96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251A0-9F34-9C53-E747-E5E5660AE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1932-AC03-7345-9B5D-5F3478DBBC11}" type="datetime1">
              <a:rPr lang="en-GB" smtClean="0"/>
              <a:t>17/04/2026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77B27-82A2-52D3-470D-A7C3B02CE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Rohan Rahatgaonkar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E0DFC-B694-CD87-1F44-5623132E8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1CFA-9B2F-D449-821A-9DB2DDB26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4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B9C1E-4609-F538-1AEE-DB633DA5D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EA04A-966D-4F2B-43B9-CF39D8D08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ABD51-4B33-FD90-930F-2FCA3F255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4DB80-DCE4-5FC5-22A4-94493FEF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52B2-CAA4-C149-8F73-E1ABA9146D62}" type="datetime1">
              <a:rPr lang="en-GB" smtClean="0"/>
              <a:t>17/04/2026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6D2B1-F2CB-39DF-09FB-C0C903DC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Rohan Rahatgaonkar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61C27-5BC9-EE75-7F7B-985FC285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1CFA-9B2F-D449-821A-9DB2DDB26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5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267A9-B60B-E800-07F3-3B56997B0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1FE9C-9AB9-A469-4F1E-4AD7B61BE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733FC-448F-B198-6BBD-EE03C96EE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06C90-40F8-FE59-9DBB-8487AFD51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D647F-F13C-C8ED-4D24-FD8794DB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42BC96-D148-CB32-9EA8-DBD09C857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8928-65F3-4E48-AB89-6AC5255126FE}" type="datetime1">
              <a:rPr lang="en-GB" smtClean="0"/>
              <a:t>17/04/2026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FC637D-EF79-B58E-5F9E-BCB914A82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Rohan Rahatgaonkar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10ED9-2A80-878F-2BD3-C67B4EA03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1CFA-9B2F-D449-821A-9DB2DDB26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8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9D3C4-65CA-5517-2A64-F2D6C3F8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17E6AF-8825-A478-429B-01AC6FD10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2F38-64F8-D043-B063-73D39CD12970}" type="datetime1">
              <a:rPr lang="en-GB" smtClean="0"/>
              <a:t>17/04/2026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9CD0E8-9511-C723-B38E-266EFF6E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Rohan Rahatgaonkar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83A8F-F7FC-9F2A-A259-6DEFB5C4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1CFA-9B2F-D449-821A-9DB2DDB26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1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CFAEE6-A30A-A14F-2FFE-AF58F9A5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BF59-5547-F64A-9F05-832E5C43329B}" type="datetime1">
              <a:rPr lang="en-GB" smtClean="0"/>
              <a:t>17/04/2026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B46D11-A60B-16DD-EAD5-497DB8AC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Rohan Rahatgaonkar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CCF9E-9A9B-E82D-3F26-959A0CE38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1CFA-9B2F-D449-821A-9DB2DDB26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2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BA79C-2B76-897E-E639-9F92F8040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A6488-0B5C-7138-CC81-E358CEA1B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58E37-0BA4-1746-53E8-D2EBB62F0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762DC-600C-CB1E-A9FD-8254592CC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191F-1D16-2842-8DBE-75E1A0C54564}" type="datetime1">
              <a:rPr lang="en-GB" smtClean="0"/>
              <a:t>17/04/2026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06F76-E924-AB1C-1CF5-B12F8E60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Rohan Rahatgaonkar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A122B-E756-5935-51D2-086AAC03B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1CFA-9B2F-D449-821A-9DB2DDB26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1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7894A-962B-928A-E642-652816F4C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EBEE58-7A8D-942B-4DEE-3228C0C0F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1123A-A132-6A59-D902-8011159C6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D58BE-32F2-49B0-9A55-1336146AE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E0DB-EDB8-F840-8845-D0663C38FDD1}" type="datetime1">
              <a:rPr lang="en-GB" smtClean="0"/>
              <a:t>17/04/2026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A40DC-C77D-8EA3-C240-8158652BA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Rohan Rahatgaonkar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CD387-308B-002F-653F-64DBFD579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1CFA-9B2F-D449-821A-9DB2DDB26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8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52E90-2F76-D7D3-57DD-D363E8C2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FDED5-D54C-EC81-BCE6-71BCE45BF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23BDA-37F5-7013-764B-19B0C454C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50B2B9-0052-8841-AB04-F01DCA3E93C5}" type="datetime1">
              <a:rPr lang="en-GB" smtClean="0"/>
              <a:t>17/04/2026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79825-60F6-C647-1294-3C0A54989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Rohan Rahatgaonkar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0F9AF-C81D-CA9B-EB36-9BA92BDE7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241CFA-9B2F-D449-821A-9DB2DDB26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7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2paigpNDNz0?si=zot_6VHZNcWWf3TC" TargetMode="External"/><Relationship Id="rId3" Type="http://schemas.openxmlformats.org/officeDocument/2006/relationships/hyperlink" Target="https://youtu.be/xG0TMhB03aE?si=lWzleV4YdjTl1-YM" TargetMode="External"/><Relationship Id="rId7" Type="http://schemas.openxmlformats.org/officeDocument/2006/relationships/hyperlink" Target="https://www.reddit.com/r/ObsidianMD/" TargetMode="External"/><Relationship Id="rId2" Type="http://schemas.openxmlformats.org/officeDocument/2006/relationships/hyperlink" Target="https://youtu.be/5YZz38U20ws?si=aE7lh31vCtp1z-D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um.obsidian.md/" TargetMode="External"/><Relationship Id="rId5" Type="http://schemas.openxmlformats.org/officeDocument/2006/relationships/hyperlink" Target="https://medium.com/@alexandraphelan/an-updated-academic-workflow-zotero-obsidian-cffef080addd" TargetMode="External"/><Relationship Id="rId4" Type="http://schemas.openxmlformats.org/officeDocument/2006/relationships/hyperlink" Target="https://youtu.be/ScXGpZRZ7Ck?si=27MNeJSvWyezeMG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AC1AC-D601-40E1-6A16-C10A8C6F6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From Chaos to Knowledge: Organizing Your Research with Obsidian, Zotero, and Git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5203C4-CBB8-125A-74BF-17FA32233A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Rohan Rahatgaonkar</a:t>
            </a:r>
          </a:p>
          <a:p>
            <a:r>
              <a:rPr lang="en-US" dirty="0"/>
              <a:t>Python Coffee | IA-PUC</a:t>
            </a:r>
          </a:p>
        </p:txBody>
      </p:sp>
      <p:sp>
        <p:nvSpPr>
          <p:cNvPr id="4" name="Shape 0">
            <a:extLst>
              <a:ext uri="{FF2B5EF4-FFF2-40B4-BE49-F238E27FC236}">
                <a16:creationId xmlns:a16="http://schemas.microsoft.com/office/drawing/2014/main" id="{11B28EE2-9DDF-49C8-3DA3-EFAEC947C6D5}"/>
              </a:ext>
            </a:extLst>
          </p:cNvPr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1B2E4B"/>
          </a:solidFill>
          <a:ln w="12700">
            <a:solidFill>
              <a:srgbClr val="1B2E4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27864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1B2E4B"/>
          </a:solidFill>
          <a:ln w="12700">
            <a:solidFill>
              <a:srgbClr val="1B2E4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" name="Shape 1"/>
          <p:cNvSpPr/>
          <p:nvPr/>
        </p:nvSpPr>
        <p:spPr>
          <a:xfrm>
            <a:off x="219456" y="0"/>
            <a:ext cx="11972544" cy="1280160"/>
          </a:xfrm>
          <a:prstGeom prst="rect">
            <a:avLst/>
          </a:prstGeom>
          <a:solidFill>
            <a:srgbClr val="1B2E4B"/>
          </a:solidFill>
          <a:ln w="12700">
            <a:solidFill>
              <a:srgbClr val="1B2E4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" name="Text 2"/>
          <p:cNvSpPr/>
          <p:nvPr/>
        </p:nvSpPr>
        <p:spPr>
          <a:xfrm>
            <a:off x="426720" y="97536"/>
            <a:ext cx="1133856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kern="0" spc="267" dirty="0">
                <a:solidFill>
                  <a:srgbClr val="7EA8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GETTING STARTED: FROM ZERO TO CONNECTED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6720" y="438912"/>
            <a:ext cx="113385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9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Download Obsidian &amp; Install Plugins</a:t>
            </a:r>
            <a:endParaRPr lang="en-US" sz="2933" dirty="0"/>
          </a:p>
        </p:txBody>
      </p:sp>
      <p:sp>
        <p:nvSpPr>
          <p:cNvPr id="6" name="Shape 4"/>
          <p:cNvSpPr/>
          <p:nvPr/>
        </p:nvSpPr>
        <p:spPr>
          <a:xfrm>
            <a:off x="390144" y="1438656"/>
            <a:ext cx="390144" cy="390144"/>
          </a:xfrm>
          <a:prstGeom prst="ellipse">
            <a:avLst/>
          </a:prstGeom>
          <a:solidFill>
            <a:srgbClr val="0F7B8C"/>
          </a:solidFill>
          <a:ln w="12700">
            <a:solidFill>
              <a:srgbClr val="0F7B8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7" name="Text 5"/>
          <p:cNvSpPr/>
          <p:nvPr/>
        </p:nvSpPr>
        <p:spPr>
          <a:xfrm>
            <a:off x="390144" y="1438656"/>
            <a:ext cx="390144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467" dirty="0"/>
          </a:p>
        </p:txBody>
      </p:sp>
      <p:sp>
        <p:nvSpPr>
          <p:cNvPr id="8" name="Text 6"/>
          <p:cNvSpPr/>
          <p:nvPr/>
        </p:nvSpPr>
        <p:spPr>
          <a:xfrm>
            <a:off x="877824" y="1438656"/>
            <a:ext cx="4632960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1B2E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Download Obsidian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877824" y="1877568"/>
            <a:ext cx="4937760" cy="987552"/>
          </a:xfrm>
          <a:prstGeom prst="rect">
            <a:avLst/>
          </a:prstGeom>
          <a:noFill/>
          <a:ln/>
        </p:spPr>
        <p:txBody>
          <a:bodyPr wrap="square" lIns="0" tIns="135467" rIns="0" bIns="0" rtlCol="0" anchor="ctr"/>
          <a:lstStyle/>
          <a:p>
            <a:pPr marL="457189" indent="-457189">
              <a:spcAft>
                <a:spcPts val="267"/>
              </a:spcAft>
              <a:buSzPct val="100000"/>
              <a:buChar char="•"/>
            </a:pPr>
            <a:r>
              <a:rPr lang="en-US" sz="1400" dirty="0">
                <a:solidFill>
                  <a:srgbClr val="344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 to obsidian.md and download for your OS</a:t>
            </a:r>
            <a:endParaRPr lang="en-US" sz="1400" dirty="0"/>
          </a:p>
          <a:p>
            <a:pPr marL="457189" indent="-457189">
              <a:spcAft>
                <a:spcPts val="267"/>
              </a:spcAft>
              <a:buSzPct val="100000"/>
              <a:buChar char="•"/>
            </a:pPr>
            <a:r>
              <a:rPr lang="en-US" sz="1400" dirty="0">
                <a:solidFill>
                  <a:srgbClr val="344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it opens, click "Open folder as vault"</a:t>
            </a:r>
            <a:endParaRPr lang="en-US" sz="1400" dirty="0"/>
          </a:p>
          <a:p>
            <a:pPr marL="457189" indent="-457189">
              <a:spcAft>
                <a:spcPts val="267"/>
              </a:spcAft>
              <a:buSzPct val="100000"/>
              <a:buChar char="•"/>
            </a:pPr>
            <a:r>
              <a:rPr lang="en-US" sz="1400" dirty="0">
                <a:solidFill>
                  <a:srgbClr val="344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Select the Git folder you cloned earlier — this is your vault!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390144" y="2950464"/>
            <a:ext cx="390144" cy="390144"/>
          </a:xfrm>
          <a:prstGeom prst="ellipse">
            <a:avLst/>
          </a:prstGeom>
          <a:solidFill>
            <a:srgbClr val="0F7B8C"/>
          </a:solidFill>
          <a:ln w="12700">
            <a:solidFill>
              <a:srgbClr val="0F7B8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1" name="Text 9"/>
          <p:cNvSpPr/>
          <p:nvPr/>
        </p:nvSpPr>
        <p:spPr>
          <a:xfrm>
            <a:off x="390144" y="2950464"/>
            <a:ext cx="390144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467" dirty="0"/>
          </a:p>
        </p:txBody>
      </p:sp>
      <p:sp>
        <p:nvSpPr>
          <p:cNvPr id="12" name="Text 10"/>
          <p:cNvSpPr/>
          <p:nvPr/>
        </p:nvSpPr>
        <p:spPr>
          <a:xfrm>
            <a:off x="877824" y="2950464"/>
            <a:ext cx="4632960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1B2E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Enable Community Plugins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877824" y="3389376"/>
            <a:ext cx="4937760" cy="987552"/>
          </a:xfrm>
          <a:prstGeom prst="rect">
            <a:avLst/>
          </a:prstGeom>
          <a:noFill/>
          <a:ln/>
        </p:spPr>
        <p:txBody>
          <a:bodyPr wrap="square" lIns="0" tIns="135467" rIns="0" bIns="0" rtlCol="0" anchor="ctr"/>
          <a:lstStyle/>
          <a:p>
            <a:pPr marL="457189" indent="-457189">
              <a:spcAft>
                <a:spcPts val="267"/>
              </a:spcAft>
              <a:buSzPct val="100000"/>
              <a:buChar char="•"/>
            </a:pPr>
            <a:r>
              <a:rPr lang="en-US" sz="1400" dirty="0">
                <a:solidFill>
                  <a:srgbClr val="344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 Settings (gear icon, bottom left)</a:t>
            </a:r>
            <a:endParaRPr lang="en-US" sz="1400" dirty="0"/>
          </a:p>
          <a:p>
            <a:pPr marL="457189" indent="-457189">
              <a:spcAft>
                <a:spcPts val="267"/>
              </a:spcAft>
              <a:buSzPct val="100000"/>
              <a:buChar char="•"/>
            </a:pPr>
            <a:r>
              <a:rPr lang="en-US" sz="1400" dirty="0">
                <a:solidFill>
                  <a:srgbClr val="344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Left sidebar → Click "Community plugins"</a:t>
            </a:r>
            <a:endParaRPr lang="en-US" sz="1400" dirty="0"/>
          </a:p>
          <a:p>
            <a:pPr marL="457189" indent="-457189">
              <a:spcAft>
                <a:spcPts val="267"/>
              </a:spcAft>
              <a:buSzPct val="100000"/>
              <a:buChar char="•"/>
            </a:pPr>
            <a:r>
              <a:rPr lang="en-US" sz="1400" dirty="0">
                <a:solidFill>
                  <a:srgbClr val="344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Click "Turn on community plugins" (disable Safe mode if needed)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390144" y="4535424"/>
            <a:ext cx="390144" cy="390144"/>
          </a:xfrm>
          <a:prstGeom prst="ellipse">
            <a:avLst/>
          </a:prstGeom>
          <a:solidFill>
            <a:srgbClr val="0F7B8C"/>
          </a:solidFill>
          <a:ln w="12700">
            <a:solidFill>
              <a:srgbClr val="0F7B8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5" name="Text 13"/>
          <p:cNvSpPr/>
          <p:nvPr/>
        </p:nvSpPr>
        <p:spPr>
          <a:xfrm>
            <a:off x="390144" y="4535424"/>
            <a:ext cx="390144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467" dirty="0"/>
          </a:p>
        </p:txBody>
      </p:sp>
      <p:sp>
        <p:nvSpPr>
          <p:cNvPr id="16" name="Text 14"/>
          <p:cNvSpPr/>
          <p:nvPr/>
        </p:nvSpPr>
        <p:spPr>
          <a:xfrm>
            <a:off x="877824" y="4535424"/>
            <a:ext cx="4632960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1B2E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Install Zotero Integration Plugin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877824" y="4974336"/>
            <a:ext cx="4937760" cy="987552"/>
          </a:xfrm>
          <a:prstGeom prst="rect">
            <a:avLst/>
          </a:prstGeom>
          <a:noFill/>
          <a:ln/>
        </p:spPr>
        <p:txBody>
          <a:bodyPr wrap="square" lIns="0" tIns="135467" rIns="0" bIns="0" rtlCol="0" anchor="ctr"/>
          <a:lstStyle/>
          <a:p>
            <a:pPr marL="457189" indent="-457189">
              <a:spcAft>
                <a:spcPts val="267"/>
              </a:spcAft>
              <a:buSzPct val="100000"/>
              <a:buChar char="•"/>
            </a:pPr>
            <a:r>
              <a:rPr lang="en-US" sz="1400" dirty="0">
                <a:solidFill>
                  <a:srgbClr val="344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Community plugins, click "Browse" → Search "Citations" (Jon Gauthier)</a:t>
            </a:r>
            <a:endParaRPr lang="en-US" sz="1400" dirty="0"/>
          </a:p>
          <a:p>
            <a:pPr marL="457189" indent="-457189">
              <a:spcAft>
                <a:spcPts val="267"/>
              </a:spcAft>
              <a:buSzPct val="100000"/>
              <a:buChar char="•"/>
            </a:pPr>
            <a:r>
              <a:rPr lang="en-US" sz="1400" dirty="0">
                <a:solidFill>
                  <a:srgbClr val="344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Click Install → Toggle ON</a:t>
            </a:r>
            <a:endParaRPr lang="en-US" sz="1400" dirty="0"/>
          </a:p>
          <a:p>
            <a:pPr marL="457189" indent="-457189">
              <a:spcAft>
                <a:spcPts val="267"/>
              </a:spcAft>
              <a:buSzPct val="100000"/>
              <a:buChar char="•"/>
            </a:pPr>
            <a:r>
              <a:rPr lang="en-US" sz="1400" dirty="0">
                <a:solidFill>
                  <a:srgbClr val="344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 to Settings and look for "Citations" in the left sidebar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5998464" y="1341120"/>
            <a:ext cx="0" cy="5120640"/>
          </a:xfrm>
          <a:prstGeom prst="line">
            <a:avLst/>
          </a:prstGeom>
          <a:noFill/>
          <a:ln w="15240">
            <a:solidFill>
              <a:srgbClr val="D8E3E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9" name="Shape 17"/>
          <p:cNvSpPr/>
          <p:nvPr/>
        </p:nvSpPr>
        <p:spPr>
          <a:xfrm>
            <a:off x="6217920" y="1438656"/>
            <a:ext cx="390144" cy="390144"/>
          </a:xfrm>
          <a:prstGeom prst="ellipse">
            <a:avLst/>
          </a:prstGeom>
          <a:solidFill>
            <a:srgbClr val="0F7B8C"/>
          </a:solidFill>
          <a:ln w="12700">
            <a:solidFill>
              <a:srgbClr val="0F7B8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0" name="Text 18"/>
          <p:cNvSpPr/>
          <p:nvPr/>
        </p:nvSpPr>
        <p:spPr>
          <a:xfrm>
            <a:off x="6217920" y="1438656"/>
            <a:ext cx="390144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467" dirty="0"/>
          </a:p>
        </p:txBody>
      </p:sp>
      <p:sp>
        <p:nvSpPr>
          <p:cNvPr id="21" name="Text 19"/>
          <p:cNvSpPr/>
          <p:nvPr/>
        </p:nvSpPr>
        <p:spPr>
          <a:xfrm>
            <a:off x="6705600" y="1438656"/>
            <a:ext cx="4632960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1B2E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Install Obsidian Git Plugin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705600" y="1877568"/>
            <a:ext cx="5059680" cy="987552"/>
          </a:xfrm>
          <a:prstGeom prst="rect">
            <a:avLst/>
          </a:prstGeom>
          <a:noFill/>
          <a:ln/>
        </p:spPr>
        <p:txBody>
          <a:bodyPr wrap="square" lIns="0" tIns="135467" rIns="0" bIns="0" rtlCol="0" anchor="ctr"/>
          <a:lstStyle/>
          <a:p>
            <a:pPr marL="457189" indent="-457189">
              <a:spcAft>
                <a:spcPts val="267"/>
              </a:spcAft>
              <a:buSzPct val="100000"/>
              <a:buChar char="•"/>
            </a:pPr>
            <a:r>
              <a:rPr lang="en-US" sz="1400" dirty="0">
                <a:solidFill>
                  <a:srgbClr val="344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Browse community plugins → Search "Obsidian Git"</a:t>
            </a:r>
            <a:endParaRPr lang="en-US" sz="1400" dirty="0"/>
          </a:p>
          <a:p>
            <a:pPr marL="457189" indent="-457189">
              <a:spcAft>
                <a:spcPts val="267"/>
              </a:spcAft>
              <a:buSzPct val="100000"/>
              <a:buChar char="•"/>
            </a:pPr>
            <a:r>
              <a:rPr lang="en-US" sz="1400" dirty="0">
                <a:solidFill>
                  <a:srgbClr val="344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Click Install → Toggle ON</a:t>
            </a:r>
            <a:endParaRPr lang="en-US" sz="1400" dirty="0"/>
          </a:p>
          <a:p>
            <a:pPr marL="457189" indent="-457189">
              <a:spcAft>
                <a:spcPts val="267"/>
              </a:spcAft>
              <a:buSzPct val="100000"/>
              <a:buChar char="•"/>
            </a:pPr>
            <a:r>
              <a:rPr lang="en-US" sz="1400" dirty="0">
                <a:solidFill>
                  <a:srgbClr val="344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lets you sync with GitHub automatically</a:t>
            </a:r>
            <a:endParaRPr lang="en-US" sz="1400" dirty="0"/>
          </a:p>
        </p:txBody>
      </p:sp>
      <p:sp>
        <p:nvSpPr>
          <p:cNvPr id="23" name="Shape 21"/>
          <p:cNvSpPr/>
          <p:nvPr/>
        </p:nvSpPr>
        <p:spPr>
          <a:xfrm>
            <a:off x="6217920" y="2950464"/>
            <a:ext cx="390144" cy="390144"/>
          </a:xfrm>
          <a:prstGeom prst="ellipse">
            <a:avLst/>
          </a:prstGeom>
          <a:solidFill>
            <a:srgbClr val="0F7B8C"/>
          </a:solidFill>
          <a:ln w="12700">
            <a:solidFill>
              <a:srgbClr val="0F7B8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4" name="Text 22"/>
          <p:cNvSpPr/>
          <p:nvPr/>
        </p:nvSpPr>
        <p:spPr>
          <a:xfrm>
            <a:off x="6217920" y="2950464"/>
            <a:ext cx="390144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467" dirty="0"/>
          </a:p>
        </p:txBody>
      </p:sp>
      <p:sp>
        <p:nvSpPr>
          <p:cNvPr id="25" name="Text 23"/>
          <p:cNvSpPr/>
          <p:nvPr/>
        </p:nvSpPr>
        <p:spPr>
          <a:xfrm>
            <a:off x="6705600" y="2950464"/>
            <a:ext cx="4632960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1B2E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Install Better BibTeX in Zotero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705600" y="3389376"/>
            <a:ext cx="5059680" cy="987552"/>
          </a:xfrm>
          <a:prstGeom prst="rect">
            <a:avLst/>
          </a:prstGeom>
          <a:noFill/>
          <a:ln/>
        </p:spPr>
        <p:txBody>
          <a:bodyPr wrap="square" lIns="0" tIns="135467" rIns="0" bIns="0" rtlCol="0" anchor="ctr"/>
          <a:lstStyle/>
          <a:p>
            <a:pPr marL="457189" indent="-457189">
              <a:spcAft>
                <a:spcPts val="267"/>
              </a:spcAft>
              <a:buSzPct val="100000"/>
              <a:buChar char="•"/>
            </a:pPr>
            <a:r>
              <a:rPr lang="en-US" sz="1400" dirty="0">
                <a:solidFill>
                  <a:srgbClr val="344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Required for Citations plugin to work</a:t>
            </a:r>
            <a:endParaRPr lang="en-US" sz="1400" dirty="0"/>
          </a:p>
          <a:p>
            <a:pPr marL="457189" indent="-457189">
              <a:spcAft>
                <a:spcPts val="267"/>
              </a:spcAft>
              <a:buSzPct val="100000"/>
              <a:buChar char="•"/>
            </a:pPr>
            <a:r>
              <a:rPr lang="en-US" sz="1400" dirty="0">
                <a:solidFill>
                  <a:srgbClr val="344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Zotero: Tools → Add-ons → Search "Better BibTeX"</a:t>
            </a:r>
            <a:endParaRPr lang="en-US" sz="1400" dirty="0"/>
          </a:p>
          <a:p>
            <a:pPr marL="457189" indent="-457189">
              <a:spcAft>
                <a:spcPts val="267"/>
              </a:spcAft>
              <a:buSzPct val="100000"/>
              <a:buChar char="•"/>
            </a:pPr>
            <a:r>
              <a:rPr lang="en-US" sz="1400" dirty="0">
                <a:solidFill>
                  <a:srgbClr val="344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Install it — creates citation keys like "Smith_2023"</a:t>
            </a:r>
            <a:endParaRPr lang="en-US" sz="1400" dirty="0"/>
          </a:p>
        </p:txBody>
      </p:sp>
      <p:sp>
        <p:nvSpPr>
          <p:cNvPr id="27" name="Shape 25"/>
          <p:cNvSpPr/>
          <p:nvPr/>
        </p:nvSpPr>
        <p:spPr>
          <a:xfrm>
            <a:off x="6217920" y="4535424"/>
            <a:ext cx="5608320" cy="1889760"/>
          </a:xfrm>
          <a:prstGeom prst="rect">
            <a:avLst/>
          </a:prstGeom>
          <a:solidFill>
            <a:srgbClr val="E8F4F6"/>
          </a:solidFill>
          <a:ln w="12700">
            <a:solidFill>
              <a:srgbClr val="0F7B8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8" name="Shape 26"/>
          <p:cNvSpPr/>
          <p:nvPr/>
        </p:nvSpPr>
        <p:spPr>
          <a:xfrm>
            <a:off x="6217920" y="4535424"/>
            <a:ext cx="73152" cy="1889760"/>
          </a:xfrm>
          <a:prstGeom prst="rect">
            <a:avLst/>
          </a:prstGeom>
          <a:solidFill>
            <a:srgbClr val="0F7B8C"/>
          </a:solidFill>
          <a:ln w="12700">
            <a:solidFill>
              <a:srgbClr val="0F7B8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9" name="Text 27"/>
          <p:cNvSpPr/>
          <p:nvPr/>
        </p:nvSpPr>
        <p:spPr>
          <a:xfrm>
            <a:off x="6364224" y="4584192"/>
            <a:ext cx="5303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0F7B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💡 Order Matters</a:t>
            </a:r>
            <a:endParaRPr lang="en-US" sz="1400" dirty="0"/>
          </a:p>
        </p:txBody>
      </p:sp>
      <p:sp>
        <p:nvSpPr>
          <p:cNvPr id="30" name="Text 28"/>
          <p:cNvSpPr/>
          <p:nvPr/>
        </p:nvSpPr>
        <p:spPr>
          <a:xfrm>
            <a:off x="6364224" y="4949952"/>
            <a:ext cx="53035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33" dirty="0">
                <a:solidFill>
                  <a:srgbClr val="2C4A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Install Better BibTeX in Zotero before configuring the Citations plugin in Obsidian — otherwise it won't detect your library correctly.</a:t>
            </a:r>
            <a:endParaRPr lang="en-US" sz="1333" dirty="0"/>
          </a:p>
        </p:txBody>
      </p:sp>
      <p:sp>
        <p:nvSpPr>
          <p:cNvPr id="31" name="Text 29"/>
          <p:cNvSpPr/>
          <p:nvPr/>
        </p:nvSpPr>
        <p:spPr>
          <a:xfrm>
            <a:off x="390144" y="6437376"/>
            <a:ext cx="2438400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67" dirty="0">
                <a:solidFill>
                  <a:srgbClr val="6B7A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10/24/25</a:t>
            </a:r>
            <a:endParaRPr lang="en-US" sz="1067" dirty="0"/>
          </a:p>
        </p:txBody>
      </p:sp>
      <p:sp>
        <p:nvSpPr>
          <p:cNvPr id="32" name="Text 30"/>
          <p:cNvSpPr/>
          <p:nvPr/>
        </p:nvSpPr>
        <p:spPr>
          <a:xfrm>
            <a:off x="4632960" y="6437376"/>
            <a:ext cx="3657600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67" dirty="0">
                <a:solidFill>
                  <a:srgbClr val="6B7A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Rohan Rahatgaonkar</a:t>
            </a:r>
            <a:endParaRPr lang="en-US" sz="1067" dirty="0"/>
          </a:p>
        </p:txBody>
      </p:sp>
      <p:sp>
        <p:nvSpPr>
          <p:cNvPr id="33" name="Text 31"/>
          <p:cNvSpPr/>
          <p:nvPr/>
        </p:nvSpPr>
        <p:spPr>
          <a:xfrm>
            <a:off x="11582400" y="6437376"/>
            <a:ext cx="365760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067" dirty="0">
                <a:solidFill>
                  <a:srgbClr val="6B7A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106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B35B-982E-EF49-0BA2-5CE2CD1D9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/>
              <a:t>Obsidian</a:t>
            </a:r>
            <a:r>
              <a:rPr lang="en-GB" dirty="0"/>
              <a:t> = Your organized research brain (bidirectional linking, markdown, local files)</a:t>
            </a:r>
          </a:p>
          <a:p>
            <a:r>
              <a:rPr lang="en-GB" b="1" dirty="0"/>
              <a:t>Zotero</a:t>
            </a:r>
            <a:r>
              <a:rPr lang="en-GB" dirty="0"/>
              <a:t> = Your paper library + annotations (organize, highlight, export)</a:t>
            </a:r>
          </a:p>
          <a:p>
            <a:r>
              <a:rPr lang="en-GB" b="1" dirty="0"/>
              <a:t>Git</a:t>
            </a:r>
            <a:r>
              <a:rPr lang="en-GB" dirty="0"/>
              <a:t> = Your safety net + everywhere access (backup, sync, version history)</a:t>
            </a:r>
          </a:p>
          <a:p>
            <a:r>
              <a:rPr lang="en-GB" b="1" dirty="0"/>
              <a:t>Together</a:t>
            </a:r>
            <a:r>
              <a:rPr lang="en-GB" dirty="0"/>
              <a:t> = No more chaos, systematic knowledge building</a:t>
            </a:r>
          </a:p>
          <a:p>
            <a:r>
              <a:rPr lang="en-GB" b="1" dirty="0"/>
              <a:t>Free + Open Source</a:t>
            </a:r>
            <a:r>
              <a:rPr lang="en-GB" dirty="0"/>
              <a:t> = It's yours forever, no vendor lock-in (most </a:t>
            </a:r>
            <a:r>
              <a:rPr lang="en-GB" dirty="0" err="1"/>
              <a:t>importat</a:t>
            </a:r>
            <a:r>
              <a:rPr lang="en-GB" dirty="0"/>
              <a:t>)</a:t>
            </a:r>
          </a:p>
          <a:p>
            <a:r>
              <a:rPr lang="en-GB" b="1" dirty="0"/>
              <a:t>Bonus </a:t>
            </a:r>
            <a:r>
              <a:rPr lang="en-GB" dirty="0"/>
              <a:t>= If you currently use Notion, Evernote or something, you can easily import them! 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B3BFF-D71A-BCD0-873D-730457CEE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E11B-A24A-EE44-83A7-570A9A95582A}" type="datetime1">
              <a:rPr lang="en-GB" smtClean="0"/>
              <a:t>17/04/2026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CFAC2-663D-447A-28B3-47CF44CF4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Rohan Rahatgaonkar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38EDF-A6E5-B69B-FB19-766E87B47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1CFA-9B2F-D449-821A-9DB2DDB269AF}" type="slidenum">
              <a:rPr lang="en-US" smtClean="0"/>
              <a:t>11</a:t>
            </a:fld>
            <a:endParaRPr lang="en-US"/>
          </a:p>
        </p:txBody>
      </p:sp>
      <p:sp>
        <p:nvSpPr>
          <p:cNvPr id="7" name="Shape 0">
            <a:extLst>
              <a:ext uri="{FF2B5EF4-FFF2-40B4-BE49-F238E27FC236}">
                <a16:creationId xmlns:a16="http://schemas.microsoft.com/office/drawing/2014/main" id="{644DFAB1-89E6-6401-C2C1-7E71B2BF9D97}"/>
              </a:ext>
            </a:extLst>
          </p:cNvPr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1B2E4B"/>
          </a:solidFill>
          <a:ln w="12700">
            <a:solidFill>
              <a:srgbClr val="1B2E4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8" name="Shape 1">
            <a:extLst>
              <a:ext uri="{FF2B5EF4-FFF2-40B4-BE49-F238E27FC236}">
                <a16:creationId xmlns:a16="http://schemas.microsoft.com/office/drawing/2014/main" id="{41452BDD-F352-3BDD-47C9-5B4BC01C32A4}"/>
              </a:ext>
            </a:extLst>
          </p:cNvPr>
          <p:cNvSpPr/>
          <p:nvPr/>
        </p:nvSpPr>
        <p:spPr>
          <a:xfrm>
            <a:off x="219456" y="0"/>
            <a:ext cx="11972544" cy="1280160"/>
          </a:xfrm>
          <a:prstGeom prst="rect">
            <a:avLst/>
          </a:prstGeom>
          <a:solidFill>
            <a:srgbClr val="1B2E4B"/>
          </a:solidFill>
          <a:ln w="12700">
            <a:solidFill>
              <a:srgbClr val="1B2E4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2D6F1EFB-5594-8407-4CBC-B712660711E0}"/>
              </a:ext>
            </a:extLst>
          </p:cNvPr>
          <p:cNvSpPr/>
          <p:nvPr/>
        </p:nvSpPr>
        <p:spPr>
          <a:xfrm>
            <a:off x="426720" y="438912"/>
            <a:ext cx="113385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9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Takeaways</a:t>
            </a:r>
            <a:endParaRPr lang="en-US" sz="2933" dirty="0"/>
          </a:p>
        </p:txBody>
      </p:sp>
    </p:spTree>
    <p:extLst>
      <p:ext uri="{BB962C8B-B14F-4D97-AF65-F5344CB8AC3E}">
        <p14:creationId xmlns:p14="http://schemas.microsoft.com/office/powerpoint/2010/main" val="3179105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C23A-1A84-C5BA-19AD-2A1AE1A4F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This is Both Art and Science - Make It Your Own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20A82-B669-99FD-20EE-734CA88AB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Important: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This system can get complex and deeply personal. Don't be intimidated!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Everyone's vault looks different because everyone's brain works differently. Your organization system should reflect: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How you naturally think about topics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Your research workflow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Your personal preferences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Some people organize by: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Topic/theme (e.g., #stellar-halos, #dark-matter, #simulation)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Paper type (observation, theory, method)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Project (PhD Chapter 1, Conference Talk, etc.)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Chronological (when they read it)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Hybrid approach (mix and match)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There is no "right way"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- there's only what works for YOUR brain.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FE2A7-1364-DB11-252D-A0228826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C913-E90F-A546-B0CB-EBA66DD91312}" type="datetime1">
              <a:rPr lang="en-GB" smtClean="0"/>
              <a:t>17/04/2026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D77C4-9A26-77E2-A29F-714C94049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Rohan Rahatgaonkar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1EB2F-80C5-F203-FED4-EA7C3D0E0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1CFA-9B2F-D449-821A-9DB2DDB269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58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802880" y="0"/>
            <a:ext cx="4389120" cy="6858000"/>
          </a:xfrm>
          <a:prstGeom prst="rect">
            <a:avLst/>
          </a:prstGeom>
          <a:solidFill>
            <a:srgbClr val="152339"/>
          </a:solidFill>
          <a:ln w="12700">
            <a:solidFill>
              <a:srgbClr val="152339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" cy="6858000"/>
          </a:xfrm>
          <a:prstGeom prst="rect">
            <a:avLst/>
          </a:prstGeom>
          <a:solidFill>
            <a:srgbClr val="0F7B8C"/>
          </a:solidFill>
          <a:ln w="12700">
            <a:solidFill>
              <a:srgbClr val="0F7B8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" name="Text 2"/>
          <p:cNvSpPr/>
          <p:nvPr/>
        </p:nvSpPr>
        <p:spPr>
          <a:xfrm>
            <a:off x="390144" y="341376"/>
            <a:ext cx="7193280" cy="7071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7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is Both Art and Science —</a:t>
            </a:r>
            <a:endParaRPr lang="en-US" sz="3733" dirty="0"/>
          </a:p>
        </p:txBody>
      </p:sp>
      <p:sp>
        <p:nvSpPr>
          <p:cNvPr id="5" name="Text 3"/>
          <p:cNvSpPr/>
          <p:nvPr/>
        </p:nvSpPr>
        <p:spPr>
          <a:xfrm>
            <a:off x="390144" y="1024128"/>
            <a:ext cx="7193280" cy="7071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733" b="1" dirty="0">
                <a:solidFill>
                  <a:srgbClr val="7E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 It Your Own</a:t>
            </a:r>
            <a:endParaRPr lang="en-US" sz="3733" dirty="0"/>
          </a:p>
        </p:txBody>
      </p:sp>
      <p:sp>
        <p:nvSpPr>
          <p:cNvPr id="6" name="Shape 4"/>
          <p:cNvSpPr/>
          <p:nvPr/>
        </p:nvSpPr>
        <p:spPr>
          <a:xfrm>
            <a:off x="390144" y="2011680"/>
            <a:ext cx="7193280" cy="707136"/>
          </a:xfrm>
          <a:prstGeom prst="rect">
            <a:avLst/>
          </a:prstGeom>
          <a:solidFill>
            <a:srgbClr val="243A57"/>
          </a:solidFill>
          <a:ln w="12700">
            <a:solidFill>
              <a:srgbClr val="243A57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7" name="Shape 5"/>
          <p:cNvSpPr/>
          <p:nvPr/>
        </p:nvSpPr>
        <p:spPr>
          <a:xfrm>
            <a:off x="390144" y="2011680"/>
            <a:ext cx="73152" cy="707136"/>
          </a:xfrm>
          <a:prstGeom prst="rect">
            <a:avLst/>
          </a:prstGeom>
          <a:solidFill>
            <a:srgbClr val="0F7B8C"/>
          </a:solidFill>
          <a:ln w="12700">
            <a:solidFill>
              <a:srgbClr val="0F7B8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8" name="Text 6"/>
          <p:cNvSpPr/>
          <p:nvPr/>
        </p:nvSpPr>
        <p:spPr>
          <a:xfrm>
            <a:off x="560832" y="2072640"/>
            <a:ext cx="694944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B8D8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Important: This system can get complex and deeply personal. Don't be intimidated!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390144" y="2926080"/>
            <a:ext cx="7193280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A8C4D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Everyone's vault looks different — your system should reflect:</a:t>
            </a:r>
            <a:endParaRPr lang="en-US" sz="1467" dirty="0"/>
          </a:p>
        </p:txBody>
      </p:sp>
      <p:sp>
        <p:nvSpPr>
          <p:cNvPr id="10" name="Shape 8"/>
          <p:cNvSpPr/>
          <p:nvPr/>
        </p:nvSpPr>
        <p:spPr>
          <a:xfrm>
            <a:off x="390144" y="3389376"/>
            <a:ext cx="2218944" cy="1121664"/>
          </a:xfrm>
          <a:prstGeom prst="rect">
            <a:avLst/>
          </a:prstGeom>
          <a:solidFill>
            <a:srgbClr val="1E3A57"/>
          </a:solidFill>
          <a:ln w="12700">
            <a:solidFill>
              <a:srgbClr val="0F7B8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1" name="Text 9"/>
          <p:cNvSpPr/>
          <p:nvPr/>
        </p:nvSpPr>
        <p:spPr>
          <a:xfrm>
            <a:off x="390144" y="3389376"/>
            <a:ext cx="2218944" cy="1121664"/>
          </a:xfrm>
          <a:prstGeom prst="rect">
            <a:avLst/>
          </a:prstGeom>
          <a:noFill/>
          <a:ln/>
        </p:spPr>
        <p:txBody>
          <a:bodyPr wrap="square" lIns="67733" tIns="67733" rIns="67733" bIns="67733" rtlCol="0" anchor="ctr"/>
          <a:lstStyle/>
          <a:p>
            <a:pPr algn="ctr"/>
            <a:r>
              <a:rPr lang="en-US" sz="1267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🧠</a:t>
            </a:r>
            <a:endParaRPr lang="en-US" sz="1267" dirty="0"/>
          </a:p>
          <a:p>
            <a:pPr algn="ctr"/>
            <a:r>
              <a:rPr lang="en-US" sz="1267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you</a:t>
            </a:r>
            <a:endParaRPr lang="en-US" sz="1267" dirty="0"/>
          </a:p>
          <a:p>
            <a:pPr algn="ctr"/>
            <a:r>
              <a:rPr lang="en-US" sz="1267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think</a:t>
            </a:r>
            <a:endParaRPr lang="en-US" sz="1267" dirty="0"/>
          </a:p>
        </p:txBody>
      </p:sp>
      <p:sp>
        <p:nvSpPr>
          <p:cNvPr id="12" name="Shape 10"/>
          <p:cNvSpPr/>
          <p:nvPr/>
        </p:nvSpPr>
        <p:spPr>
          <a:xfrm>
            <a:off x="2804160" y="3389376"/>
            <a:ext cx="2218944" cy="1121664"/>
          </a:xfrm>
          <a:prstGeom prst="rect">
            <a:avLst/>
          </a:prstGeom>
          <a:solidFill>
            <a:srgbClr val="1E3A57"/>
          </a:solidFill>
          <a:ln w="12700">
            <a:solidFill>
              <a:srgbClr val="0F7B8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3" name="Text 11"/>
          <p:cNvSpPr/>
          <p:nvPr/>
        </p:nvSpPr>
        <p:spPr>
          <a:xfrm>
            <a:off x="2804160" y="3389376"/>
            <a:ext cx="2218944" cy="1121664"/>
          </a:xfrm>
          <a:prstGeom prst="rect">
            <a:avLst/>
          </a:prstGeom>
          <a:noFill/>
          <a:ln/>
        </p:spPr>
        <p:txBody>
          <a:bodyPr wrap="square" lIns="67733" tIns="67733" rIns="67733" bIns="67733" rtlCol="0" anchor="ctr"/>
          <a:lstStyle/>
          <a:p>
            <a:pPr algn="ctr"/>
            <a:r>
              <a:rPr lang="en-US" sz="1267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🔬</a:t>
            </a:r>
            <a:endParaRPr lang="en-US" sz="1267" dirty="0"/>
          </a:p>
          <a:p>
            <a:pPr algn="ctr"/>
            <a:r>
              <a:rPr lang="en-US" sz="1267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research</a:t>
            </a:r>
            <a:endParaRPr lang="en-US" sz="1267" dirty="0"/>
          </a:p>
          <a:p>
            <a:pPr algn="ctr"/>
            <a:r>
              <a:rPr lang="en-US" sz="1267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workflow</a:t>
            </a:r>
            <a:endParaRPr lang="en-US" sz="1267" dirty="0"/>
          </a:p>
        </p:txBody>
      </p:sp>
      <p:sp>
        <p:nvSpPr>
          <p:cNvPr id="14" name="Shape 12"/>
          <p:cNvSpPr/>
          <p:nvPr/>
        </p:nvSpPr>
        <p:spPr>
          <a:xfrm>
            <a:off x="5218176" y="3389376"/>
            <a:ext cx="2218944" cy="1121664"/>
          </a:xfrm>
          <a:prstGeom prst="rect">
            <a:avLst/>
          </a:prstGeom>
          <a:solidFill>
            <a:srgbClr val="1E3A57"/>
          </a:solidFill>
          <a:ln w="12700">
            <a:solidFill>
              <a:srgbClr val="0F7B8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5" name="Text 13"/>
          <p:cNvSpPr/>
          <p:nvPr/>
        </p:nvSpPr>
        <p:spPr>
          <a:xfrm>
            <a:off x="5218176" y="3389376"/>
            <a:ext cx="2218944" cy="1121664"/>
          </a:xfrm>
          <a:prstGeom prst="rect">
            <a:avLst/>
          </a:prstGeom>
          <a:noFill/>
          <a:ln/>
        </p:spPr>
        <p:txBody>
          <a:bodyPr wrap="square" lIns="67733" tIns="67733" rIns="67733" bIns="67733" rtlCol="0" anchor="ctr"/>
          <a:lstStyle/>
          <a:p>
            <a:pPr algn="ctr"/>
            <a:r>
              <a:rPr lang="en-US" sz="1267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✨</a:t>
            </a:r>
            <a:endParaRPr lang="en-US" sz="1267" dirty="0"/>
          </a:p>
          <a:p>
            <a:pPr algn="ctr"/>
            <a:r>
              <a:rPr lang="en-US" sz="1267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personal</a:t>
            </a:r>
            <a:endParaRPr lang="en-US" sz="1267" dirty="0"/>
          </a:p>
          <a:p>
            <a:pPr algn="ctr"/>
            <a:r>
              <a:rPr lang="en-US" sz="1267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preferences</a:t>
            </a:r>
            <a:endParaRPr lang="en-US" sz="1267" dirty="0"/>
          </a:p>
        </p:txBody>
      </p:sp>
      <p:sp>
        <p:nvSpPr>
          <p:cNvPr id="16" name="Text 14"/>
          <p:cNvSpPr/>
          <p:nvPr/>
        </p:nvSpPr>
        <p:spPr>
          <a:xfrm>
            <a:off x="8107680" y="426720"/>
            <a:ext cx="3779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kern="0" spc="400" dirty="0">
                <a:solidFill>
                  <a:srgbClr val="0F7B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ORGANIZE BY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7985760" y="950976"/>
            <a:ext cx="3962400" cy="926592"/>
          </a:xfrm>
          <a:prstGeom prst="rect">
            <a:avLst/>
          </a:prstGeom>
          <a:solidFill>
            <a:srgbClr val="1E3A57"/>
          </a:solidFill>
          <a:ln w="9525">
            <a:solidFill>
              <a:srgbClr val="2A4F72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8" name="Text 16"/>
          <p:cNvSpPr/>
          <p:nvPr/>
        </p:nvSpPr>
        <p:spPr>
          <a:xfrm>
            <a:off x="8107680" y="1024128"/>
            <a:ext cx="371856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#  Topic / Theme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8107680" y="1414272"/>
            <a:ext cx="37185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i="1" dirty="0">
                <a:solidFill>
                  <a:srgbClr val="7EA8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#stellar-halos, #dark-matter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7985760" y="2011680"/>
            <a:ext cx="3962400" cy="926592"/>
          </a:xfrm>
          <a:prstGeom prst="rect">
            <a:avLst/>
          </a:prstGeom>
          <a:solidFill>
            <a:srgbClr val="1E3A57"/>
          </a:solidFill>
          <a:ln w="9525">
            <a:solidFill>
              <a:srgbClr val="2A4F72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1" name="Text 19"/>
          <p:cNvSpPr/>
          <p:nvPr/>
        </p:nvSpPr>
        <p:spPr>
          <a:xfrm>
            <a:off x="8107680" y="2084832"/>
            <a:ext cx="371856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📄  Paper Type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8107680" y="2474976"/>
            <a:ext cx="37185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i="1" dirty="0">
                <a:solidFill>
                  <a:srgbClr val="7EA8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observation, theory, method</a:t>
            </a:r>
            <a:endParaRPr lang="en-US" sz="1200" dirty="0"/>
          </a:p>
        </p:txBody>
      </p:sp>
      <p:sp>
        <p:nvSpPr>
          <p:cNvPr id="23" name="Shape 21"/>
          <p:cNvSpPr/>
          <p:nvPr/>
        </p:nvSpPr>
        <p:spPr>
          <a:xfrm>
            <a:off x="7985760" y="3072384"/>
            <a:ext cx="3962400" cy="926592"/>
          </a:xfrm>
          <a:prstGeom prst="rect">
            <a:avLst/>
          </a:prstGeom>
          <a:solidFill>
            <a:srgbClr val="1E3A57"/>
          </a:solidFill>
          <a:ln w="9525">
            <a:solidFill>
              <a:srgbClr val="2A4F72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4" name="Text 22"/>
          <p:cNvSpPr/>
          <p:nvPr/>
        </p:nvSpPr>
        <p:spPr>
          <a:xfrm>
            <a:off x="8107680" y="3145536"/>
            <a:ext cx="371856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📁  Project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8107680" y="3535680"/>
            <a:ext cx="37185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i="1" dirty="0">
                <a:solidFill>
                  <a:srgbClr val="7EA8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PhD Chapter 1, Conference Talk</a:t>
            </a:r>
            <a:endParaRPr lang="en-US" sz="1200" dirty="0"/>
          </a:p>
        </p:txBody>
      </p:sp>
      <p:sp>
        <p:nvSpPr>
          <p:cNvPr id="26" name="Shape 24"/>
          <p:cNvSpPr/>
          <p:nvPr/>
        </p:nvSpPr>
        <p:spPr>
          <a:xfrm>
            <a:off x="7985760" y="4133088"/>
            <a:ext cx="3962400" cy="926592"/>
          </a:xfrm>
          <a:prstGeom prst="rect">
            <a:avLst/>
          </a:prstGeom>
          <a:solidFill>
            <a:srgbClr val="1E3A57"/>
          </a:solidFill>
          <a:ln w="9525">
            <a:solidFill>
              <a:srgbClr val="2A4F72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7" name="Text 25"/>
          <p:cNvSpPr/>
          <p:nvPr/>
        </p:nvSpPr>
        <p:spPr>
          <a:xfrm>
            <a:off x="8107680" y="4206240"/>
            <a:ext cx="371856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📅  Chronological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8107680" y="4596384"/>
            <a:ext cx="37185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i="1" dirty="0">
                <a:solidFill>
                  <a:srgbClr val="7EA8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you read it</a:t>
            </a:r>
            <a:endParaRPr lang="en-US" sz="1200" dirty="0"/>
          </a:p>
        </p:txBody>
      </p:sp>
      <p:sp>
        <p:nvSpPr>
          <p:cNvPr id="29" name="Shape 27"/>
          <p:cNvSpPr/>
          <p:nvPr/>
        </p:nvSpPr>
        <p:spPr>
          <a:xfrm>
            <a:off x="7985760" y="5193792"/>
            <a:ext cx="3962400" cy="926592"/>
          </a:xfrm>
          <a:prstGeom prst="rect">
            <a:avLst/>
          </a:prstGeom>
          <a:solidFill>
            <a:srgbClr val="1E3A57"/>
          </a:solidFill>
          <a:ln w="9525">
            <a:solidFill>
              <a:srgbClr val="2A4F72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0" name="Text 28"/>
          <p:cNvSpPr/>
          <p:nvPr/>
        </p:nvSpPr>
        <p:spPr>
          <a:xfrm>
            <a:off x="8107680" y="5266944"/>
            <a:ext cx="371856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🔀  Hybrid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8107680" y="5657088"/>
            <a:ext cx="37185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i="1" dirty="0">
                <a:solidFill>
                  <a:srgbClr val="7EA8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mix and match!</a:t>
            </a:r>
            <a:endParaRPr lang="en-US" sz="1200" dirty="0"/>
          </a:p>
        </p:txBody>
      </p:sp>
      <p:sp>
        <p:nvSpPr>
          <p:cNvPr id="32" name="Shape 30"/>
          <p:cNvSpPr/>
          <p:nvPr/>
        </p:nvSpPr>
        <p:spPr>
          <a:xfrm>
            <a:off x="390144" y="4730496"/>
            <a:ext cx="7193280" cy="1072896"/>
          </a:xfrm>
          <a:prstGeom prst="rect">
            <a:avLst/>
          </a:prstGeom>
          <a:solidFill>
            <a:srgbClr val="0F7B8C"/>
          </a:solidFill>
          <a:ln w="12700">
            <a:solidFill>
              <a:srgbClr val="0F7B8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3" name="Text 31"/>
          <p:cNvSpPr/>
          <p:nvPr/>
        </p:nvSpPr>
        <p:spPr>
          <a:xfrm>
            <a:off x="548640" y="4828032"/>
            <a:ext cx="688848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There is no "right way" —</a:t>
            </a:r>
            <a:endParaRPr lang="en-US" sz="1733" dirty="0"/>
          </a:p>
        </p:txBody>
      </p:sp>
      <p:sp>
        <p:nvSpPr>
          <p:cNvPr id="34" name="Text 32"/>
          <p:cNvSpPr/>
          <p:nvPr/>
        </p:nvSpPr>
        <p:spPr>
          <a:xfrm>
            <a:off x="548640" y="5242560"/>
            <a:ext cx="688848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dirty="0">
                <a:solidFill>
                  <a:srgbClr val="D8F0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there's only what works for YOUR brain.</a:t>
            </a:r>
            <a:endParaRPr lang="en-US" sz="1733" dirty="0"/>
          </a:p>
        </p:txBody>
      </p:sp>
      <p:sp>
        <p:nvSpPr>
          <p:cNvPr id="35" name="Text 33"/>
          <p:cNvSpPr/>
          <p:nvPr/>
        </p:nvSpPr>
        <p:spPr>
          <a:xfrm>
            <a:off x="390144" y="6461760"/>
            <a:ext cx="2438400" cy="243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67" dirty="0">
                <a:solidFill>
                  <a:srgbClr val="4A6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10/24/25</a:t>
            </a:r>
            <a:endParaRPr lang="en-US" sz="1067" dirty="0"/>
          </a:p>
        </p:txBody>
      </p:sp>
      <p:sp>
        <p:nvSpPr>
          <p:cNvPr id="36" name="Text 34"/>
          <p:cNvSpPr/>
          <p:nvPr/>
        </p:nvSpPr>
        <p:spPr>
          <a:xfrm>
            <a:off x="4632960" y="6461760"/>
            <a:ext cx="3657600" cy="243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67" dirty="0">
                <a:solidFill>
                  <a:srgbClr val="4A6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Rohan Rahatgaonkar</a:t>
            </a:r>
            <a:endParaRPr lang="en-US" sz="1067" dirty="0"/>
          </a:p>
        </p:txBody>
      </p:sp>
      <p:sp>
        <p:nvSpPr>
          <p:cNvPr id="37" name="Text 35"/>
          <p:cNvSpPr/>
          <p:nvPr/>
        </p:nvSpPr>
        <p:spPr>
          <a:xfrm>
            <a:off x="11582400" y="6461760"/>
            <a:ext cx="365760" cy="243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067" dirty="0">
                <a:solidFill>
                  <a:srgbClr val="4A6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106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06EDF-4F2A-EE5E-60C2-C886CC4DC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Youtube</a:t>
            </a:r>
            <a:r>
              <a:rPr lang="en-US" dirty="0"/>
              <a:t> resources:</a:t>
            </a:r>
          </a:p>
          <a:p>
            <a:pPr lvl="1"/>
            <a:r>
              <a:rPr lang="en-US" dirty="0"/>
              <a:t>Obsidian git setup: </a:t>
            </a:r>
            <a:r>
              <a:rPr lang="en-US" dirty="0">
                <a:hlinkClick r:id="rId2"/>
              </a:rPr>
              <a:t>https://youtu.be/5YZz38U20ws?si=aE7lh31vCtp1z-DR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Zotero with obsidian: </a:t>
            </a:r>
            <a:r>
              <a:rPr lang="en-US" dirty="0">
                <a:hlinkClick r:id="rId3"/>
              </a:rPr>
              <a:t>https://youtu.be/xG0TMhB03aE?si=lWzleV4YdjTl1-YM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Research methodology, </a:t>
            </a:r>
            <a:r>
              <a:rPr lang="en-US" dirty="0" err="1"/>
              <a:t>zettelkasten</a:t>
            </a:r>
            <a:r>
              <a:rPr lang="en-US" dirty="0"/>
              <a:t> system: </a:t>
            </a:r>
            <a:r>
              <a:rPr lang="en-US" dirty="0">
                <a:hlinkClick r:id="rId4"/>
              </a:rPr>
              <a:t>https://youtu.be/ScXGpZRZ7Ck?si=27MNeJSvWyezeMGv</a:t>
            </a:r>
            <a:r>
              <a:rPr lang="en-US" dirty="0"/>
              <a:t> </a:t>
            </a:r>
          </a:p>
          <a:p>
            <a:r>
              <a:rPr lang="en-US" dirty="0"/>
              <a:t>Article: </a:t>
            </a:r>
            <a:r>
              <a:rPr lang="en-US" dirty="0">
                <a:hlinkClick r:id="rId5"/>
              </a:rPr>
              <a:t>https://medium.com/@alexandraphelan/an-updated-academic-workflow-zotero-obsidian-cffef080addd</a:t>
            </a:r>
            <a:r>
              <a:rPr lang="en-US" dirty="0"/>
              <a:t> </a:t>
            </a:r>
          </a:p>
          <a:p>
            <a:pPr algn="l"/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Communities: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lvl="1"/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Obsidian Forum (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hlinkClick r:id="rId6"/>
              </a:rPr>
              <a:t>https://forum.obsidian.md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) - Ask questions, see workflows</a:t>
            </a:r>
          </a:p>
          <a:p>
            <a:pPr lvl="1"/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Reddit: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hlinkClick r:id="rId7"/>
              </a:rPr>
              <a:t>https://www.reddit.com/r/ObsidianMD/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- Share setups, ask for advice</a:t>
            </a:r>
          </a:p>
          <a:p>
            <a:r>
              <a:rPr lang="en-US" b="1" dirty="0"/>
              <a:t>Local AI Implementation: </a:t>
            </a:r>
          </a:p>
          <a:p>
            <a:pPr lvl="1"/>
            <a:r>
              <a:rPr lang="en-US" dirty="0">
                <a:hlinkClick r:id="rId8"/>
              </a:rPr>
              <a:t>https://youtu.be/2paigpNDNz0?si=zot_6VHZNcWWf3TC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A621B-6DA1-9ED2-FB32-1A82A872E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BF18-047F-084D-BF34-03B6982EA637}" type="datetime1">
              <a:rPr lang="en-GB" smtClean="0"/>
              <a:t>17/04/2026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31BAC-3CDD-490F-30C7-2CD5C2D0D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Rohan Rahatgaonkar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0E05D-6AA3-E35D-8F2B-493396D15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1CFA-9B2F-D449-821A-9DB2DDB269AF}" type="slidenum">
              <a:rPr lang="en-US" smtClean="0"/>
              <a:t>14</a:t>
            </a:fld>
            <a:endParaRPr lang="en-US"/>
          </a:p>
        </p:txBody>
      </p:sp>
      <p:sp>
        <p:nvSpPr>
          <p:cNvPr id="8" name="Shape 0">
            <a:extLst>
              <a:ext uri="{FF2B5EF4-FFF2-40B4-BE49-F238E27FC236}">
                <a16:creationId xmlns:a16="http://schemas.microsoft.com/office/drawing/2014/main" id="{0D1504AE-0E1F-9684-72D0-D0E1BF257800}"/>
              </a:ext>
            </a:extLst>
          </p:cNvPr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1B2E4B"/>
          </a:solidFill>
          <a:ln w="12700">
            <a:solidFill>
              <a:srgbClr val="1B2E4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9" name="Shape 1">
            <a:extLst>
              <a:ext uri="{FF2B5EF4-FFF2-40B4-BE49-F238E27FC236}">
                <a16:creationId xmlns:a16="http://schemas.microsoft.com/office/drawing/2014/main" id="{F83803A7-4711-2FDC-AC34-CA317F0C4645}"/>
              </a:ext>
            </a:extLst>
          </p:cNvPr>
          <p:cNvSpPr/>
          <p:nvPr/>
        </p:nvSpPr>
        <p:spPr>
          <a:xfrm>
            <a:off x="219456" y="0"/>
            <a:ext cx="11972544" cy="1280160"/>
          </a:xfrm>
          <a:prstGeom prst="rect">
            <a:avLst/>
          </a:prstGeom>
          <a:solidFill>
            <a:srgbClr val="1B2E4B"/>
          </a:solidFill>
          <a:ln w="12700">
            <a:solidFill>
              <a:srgbClr val="1B2E4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0214DC5C-3F90-BCDE-FF48-8E92BD8070A5}"/>
              </a:ext>
            </a:extLst>
          </p:cNvPr>
          <p:cNvSpPr/>
          <p:nvPr/>
        </p:nvSpPr>
        <p:spPr>
          <a:xfrm>
            <a:off x="426720" y="438912"/>
            <a:ext cx="113385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9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Learning Resources (YouTube, Guides, Communities)</a:t>
            </a:r>
            <a:endParaRPr lang="en-US" sz="2933" dirty="0"/>
          </a:p>
        </p:txBody>
      </p:sp>
    </p:spTree>
    <p:extLst>
      <p:ext uri="{BB962C8B-B14F-4D97-AF65-F5344CB8AC3E}">
        <p14:creationId xmlns:p14="http://schemas.microsoft.com/office/powerpoint/2010/main" val="2715865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DCD70-F3E5-F512-627B-4475953B5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Questions?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193CA0-DF9C-70ED-A161-0AEE4F250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E0FA-52E1-0F46-8E42-4DEA427AAA91}" type="datetime1">
              <a:rPr lang="en-GB" smtClean="0"/>
              <a:t>17/04/2026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778E6B-2F6C-E1F2-9A11-4D7A1411D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Rohan Rahatgaonkar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6516F-9F4F-F1AA-1D45-B13B12464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1CFA-9B2F-D449-821A-9DB2DDB269AF}" type="slidenum">
              <a:rPr lang="en-US" smtClean="0"/>
              <a:t>15</a:t>
            </a:fld>
            <a:endParaRPr lang="en-US"/>
          </a:p>
        </p:txBody>
      </p:sp>
      <p:sp>
        <p:nvSpPr>
          <p:cNvPr id="6" name="Shape 0">
            <a:extLst>
              <a:ext uri="{FF2B5EF4-FFF2-40B4-BE49-F238E27FC236}">
                <a16:creationId xmlns:a16="http://schemas.microsoft.com/office/drawing/2014/main" id="{0E12BA60-BC7E-C492-6658-ED75EA87EF55}"/>
              </a:ext>
            </a:extLst>
          </p:cNvPr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1B2E4B"/>
          </a:solidFill>
          <a:ln w="12700">
            <a:solidFill>
              <a:srgbClr val="1B2E4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75204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44CD8-CF28-420F-99FB-056102DFB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 b="0" i="0" u="none" strike="noStrike" dirty="0">
                <a:effectLst/>
              </a:rPr>
              <a:t>Your Research Brain is Overflowing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C8AB6-C8C1-0F07-6EBE-BF556B1C7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 lnSpcReduction="10000"/>
          </a:bodyPr>
          <a:lstStyle/>
          <a:p>
            <a:r>
              <a:rPr lang="en-GB" sz="1900" b="0" i="0" u="none" strike="noStrike" dirty="0">
                <a:effectLst/>
              </a:rPr>
              <a:t>50+ papers read but where are your notes?</a:t>
            </a:r>
          </a:p>
          <a:p>
            <a:r>
              <a:rPr lang="en-GB" sz="1900" b="0" i="0" u="none" strike="noStrike" dirty="0">
                <a:effectLst/>
              </a:rPr>
              <a:t>Key results buried in random files</a:t>
            </a:r>
            <a:endParaRPr lang="en-GB" sz="1900" dirty="0"/>
          </a:p>
          <a:p>
            <a:r>
              <a:rPr lang="en-GB" sz="1900" b="0" i="0" u="none" strike="noStrike" dirty="0">
                <a:effectLst/>
              </a:rPr>
              <a:t>Same idea scattered across 5 different documents (multiple rewrites and revisions of same idea for scholarship applications, have to organize the computer so you can find stuff, create 100s of word documents not connected..)</a:t>
            </a:r>
          </a:p>
          <a:p>
            <a:r>
              <a:rPr lang="en-GB" sz="1900" b="0" i="0" u="none" strike="noStrike" dirty="0">
                <a:effectLst/>
              </a:rPr>
              <a:t>"Did I read this already?" (yes, 3 months ago)</a:t>
            </a:r>
            <a:r>
              <a:rPr lang="en-GB" sz="1900" dirty="0"/>
              <a:t>, where are the notes, oh on my computer.. </a:t>
            </a:r>
          </a:p>
          <a:p>
            <a:r>
              <a:rPr lang="en-GB" sz="1900" b="0" i="0" u="none" strike="noStrike" dirty="0">
                <a:effectLst/>
              </a:rPr>
              <a:t>Collaborators can't find what you're working on. </a:t>
            </a:r>
            <a:endParaRPr lang="en-US" sz="1900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0288506-4783-C000-FC23-F636DF99D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3033343"/>
            <a:ext cx="4788505" cy="2059057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DAD3966-66BE-3033-1917-18108E7BA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7B82-7EA5-A94E-9060-3F793979987E}" type="datetime1">
              <a:rPr lang="en-GB" smtClean="0"/>
              <a:t>17/04/2026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78E56CC-9702-6EE0-3845-9712531FA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Rohan Rahatgaonkar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1D7011B-2456-4B6B-795C-382ECD26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1CFA-9B2F-D449-821A-9DB2DDB269AF}" type="slidenum">
              <a:rPr lang="en-US" smtClean="0"/>
              <a:t>2</a:t>
            </a:fld>
            <a:endParaRPr lang="en-US"/>
          </a:p>
        </p:txBody>
      </p:sp>
      <p:sp>
        <p:nvSpPr>
          <p:cNvPr id="4" name="Shape 0">
            <a:extLst>
              <a:ext uri="{FF2B5EF4-FFF2-40B4-BE49-F238E27FC236}">
                <a16:creationId xmlns:a16="http://schemas.microsoft.com/office/drawing/2014/main" id="{658783EE-081C-A365-76EB-92EE8F266187}"/>
              </a:ext>
            </a:extLst>
          </p:cNvPr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1B2E4B"/>
          </a:solidFill>
          <a:ln w="12700">
            <a:solidFill>
              <a:srgbClr val="1B2E4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7750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8B89-F429-EEF0-F9FC-8550EA3DC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Zotero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= Your reference database (organize papers + annotate)</a:t>
            </a:r>
          </a:p>
          <a:p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Obsidian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= Your note-taking brain (connect ideas + write)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Git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= Your backup + collaboration (sync everywhere)</a:t>
            </a:r>
            <a:endParaRPr lang="en-US" dirty="0"/>
          </a:p>
        </p:txBody>
      </p:sp>
      <p:pic>
        <p:nvPicPr>
          <p:cNvPr id="5" name="Picture 4" descr="A logo on a sticker&#10;&#10;Description automatically generated">
            <a:extLst>
              <a:ext uri="{FF2B5EF4-FFF2-40B4-BE49-F238E27FC236}">
                <a16:creationId xmlns:a16="http://schemas.microsoft.com/office/drawing/2014/main" id="{2F4B68E3-10CC-1FDB-7E3C-A83D058A4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01294"/>
            <a:ext cx="2280636" cy="2017486"/>
          </a:xfrm>
          <a:prstGeom prst="rect">
            <a:avLst/>
          </a:prstGeom>
        </p:spPr>
      </p:pic>
      <p:pic>
        <p:nvPicPr>
          <p:cNvPr id="1026" name="Picture 2" descr="Obsidian - Apps on Google Play">
            <a:extLst>
              <a:ext uri="{FF2B5EF4-FFF2-40B4-BE49-F238E27FC236}">
                <a16:creationId xmlns:a16="http://schemas.microsoft.com/office/drawing/2014/main" id="{67F276DD-D973-E3B1-C05C-1B30D862E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971" y="4001294"/>
            <a:ext cx="2017486" cy="201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tHub - YouTube">
            <a:extLst>
              <a:ext uri="{FF2B5EF4-FFF2-40B4-BE49-F238E27FC236}">
                <a16:creationId xmlns:a16="http://schemas.microsoft.com/office/drawing/2014/main" id="{4E9A7B9E-0FF1-7BC8-99B5-D4C378680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385" y="4001293"/>
            <a:ext cx="2017487" cy="20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CC0BA2-1FBD-79E9-2D2F-9CD2F6EE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A1C0-F398-644F-B4FA-6C97943B1B26}" type="datetime1">
              <a:rPr lang="en-GB" smtClean="0"/>
              <a:t>17/04/2026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804B2FD-5DC0-F310-4313-FD66B9853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Rohan Rahatgaonkar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395D26-A5B1-4745-57FD-6AFD9B10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1CFA-9B2F-D449-821A-9DB2DDB269AF}" type="slidenum">
              <a:rPr lang="en-US" smtClean="0"/>
              <a:t>3</a:t>
            </a:fld>
            <a:endParaRPr lang="en-US"/>
          </a:p>
        </p:txBody>
      </p:sp>
      <p:sp>
        <p:nvSpPr>
          <p:cNvPr id="13" name="Shape 0">
            <a:extLst>
              <a:ext uri="{FF2B5EF4-FFF2-40B4-BE49-F238E27FC236}">
                <a16:creationId xmlns:a16="http://schemas.microsoft.com/office/drawing/2014/main" id="{827AC59D-6612-AEFA-B86A-F8F71AE804C1}"/>
              </a:ext>
            </a:extLst>
          </p:cNvPr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1B2E4B"/>
          </a:solidFill>
          <a:ln w="12700">
            <a:solidFill>
              <a:srgbClr val="1B2E4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4" name="Shape 1">
            <a:extLst>
              <a:ext uri="{FF2B5EF4-FFF2-40B4-BE49-F238E27FC236}">
                <a16:creationId xmlns:a16="http://schemas.microsoft.com/office/drawing/2014/main" id="{BBDA8373-D2DE-AFCA-3948-CAEDE9C45A5F}"/>
              </a:ext>
            </a:extLst>
          </p:cNvPr>
          <p:cNvSpPr/>
          <p:nvPr/>
        </p:nvSpPr>
        <p:spPr>
          <a:xfrm>
            <a:off x="219456" y="0"/>
            <a:ext cx="11972544" cy="1280160"/>
          </a:xfrm>
          <a:prstGeom prst="rect">
            <a:avLst/>
          </a:prstGeom>
          <a:solidFill>
            <a:srgbClr val="1B2E4B"/>
          </a:solidFill>
          <a:ln w="12700">
            <a:solidFill>
              <a:srgbClr val="1B2E4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5" name="Text 3">
            <a:extLst>
              <a:ext uri="{FF2B5EF4-FFF2-40B4-BE49-F238E27FC236}">
                <a16:creationId xmlns:a16="http://schemas.microsoft.com/office/drawing/2014/main" id="{DD1695CE-3B45-D4A1-CA83-AF8C03C92EA4}"/>
              </a:ext>
            </a:extLst>
          </p:cNvPr>
          <p:cNvSpPr/>
          <p:nvPr/>
        </p:nvSpPr>
        <p:spPr>
          <a:xfrm>
            <a:off x="426720" y="438912"/>
            <a:ext cx="113385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9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Three Tools, One Unified System</a:t>
            </a:r>
            <a:endParaRPr lang="en-US" sz="2933" dirty="0"/>
          </a:p>
        </p:txBody>
      </p:sp>
    </p:spTree>
    <p:extLst>
      <p:ext uri="{BB962C8B-B14F-4D97-AF65-F5344CB8AC3E}">
        <p14:creationId xmlns:p14="http://schemas.microsoft.com/office/powerpoint/2010/main" val="3130496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5A537-512F-BE48-3E0B-A9FEB8172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en-GB" sz="5400" b="0" i="0" u="none" strike="noStrike">
                <a:effectLst/>
              </a:rPr>
              <a:t>What is Obsidian?</a:t>
            </a:r>
            <a:endParaRPr lang="en-US" sz="5400"/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3A937-1DFB-438B-9B46-20D903614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08005"/>
            <a:ext cx="5295015" cy="3268957"/>
          </a:xfrm>
        </p:spPr>
        <p:txBody>
          <a:bodyPr>
            <a:normAutofit/>
          </a:bodyPr>
          <a:lstStyle/>
          <a:p>
            <a:r>
              <a:rPr lang="en-GB" sz="2200" b="0" i="0" u="none" strike="noStrike">
                <a:effectLst/>
              </a:rPr>
              <a:t>A markdown-based note-taking app (free, stores files locally on your computer)</a:t>
            </a:r>
          </a:p>
          <a:p>
            <a:r>
              <a:rPr lang="en-GB" sz="2200" b="0" i="0" u="none" strike="noStrike">
                <a:effectLst/>
              </a:rPr>
              <a:t>Uses </a:t>
            </a:r>
            <a:r>
              <a:rPr lang="en-GB" sz="2200" b="1" i="0" u="none" strike="noStrike">
                <a:effectLst/>
              </a:rPr>
              <a:t>bidirectional linking</a:t>
            </a:r>
            <a:r>
              <a:rPr lang="en-GB" sz="2200" b="0" i="0" u="none" strike="noStrike">
                <a:effectLst/>
              </a:rPr>
              <a:t> - connect notes together like a knowledge graph.</a:t>
            </a:r>
          </a:p>
          <a:p>
            <a:r>
              <a:rPr lang="en-GB" sz="2200"/>
              <a:t>Distraction-free writing environment.</a:t>
            </a:r>
          </a:p>
          <a:p>
            <a:r>
              <a:rPr lang="en-GB" sz="2200"/>
              <a:t>Plugins expand functionality (Zotero integration, Git sync, etc.)</a:t>
            </a:r>
            <a:endParaRPr lang="en-US" sz="2200"/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E63E9E0F-4071-1EE1-D827-C88A6960A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284" y="209850"/>
            <a:ext cx="1656351" cy="2123528"/>
          </a:xfrm>
          <a:prstGeom prst="rect">
            <a:avLst/>
          </a:prstGeom>
        </p:spPr>
      </p:pic>
      <p:pic>
        <p:nvPicPr>
          <p:cNvPr id="7" name="Picture 6" descr="A screenshot of a black and white text&#10;&#10;Description automatically generated">
            <a:extLst>
              <a:ext uri="{FF2B5EF4-FFF2-40B4-BE49-F238E27FC236}">
                <a16:creationId xmlns:a16="http://schemas.microsoft.com/office/drawing/2014/main" id="{8ECF5214-C554-51E3-D870-EC0D01D8B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693" y="209849"/>
            <a:ext cx="4109156" cy="3307871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22F9353-7482-E954-0E1B-2EFCC22E1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311" y="3607199"/>
            <a:ext cx="5234538" cy="3153809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1D574FC-C0F1-88BB-C26C-88EC224C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4B79-C14D-4A4D-BB7C-49DEB0670281}" type="datetime1">
              <a:rPr lang="en-GB" smtClean="0"/>
              <a:t>17/04/2026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2F6AB28-07D0-EA3F-09A4-E5CD1723C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Rohan Rahatgaonkar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393B465-40D6-2402-D384-C855320A6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1CFA-9B2F-D449-821A-9DB2DDB269AF}" type="slidenum">
              <a:rPr lang="en-US" smtClean="0"/>
              <a:t>4</a:t>
            </a:fld>
            <a:endParaRPr lang="en-US"/>
          </a:p>
        </p:txBody>
      </p:sp>
      <p:sp>
        <p:nvSpPr>
          <p:cNvPr id="4" name="Shape 0">
            <a:extLst>
              <a:ext uri="{FF2B5EF4-FFF2-40B4-BE49-F238E27FC236}">
                <a16:creationId xmlns:a16="http://schemas.microsoft.com/office/drawing/2014/main" id="{62C57412-4F74-4D38-CC8B-565B19DAB3D6}"/>
              </a:ext>
            </a:extLst>
          </p:cNvPr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1B2E4B"/>
          </a:solidFill>
          <a:ln w="12700">
            <a:solidFill>
              <a:srgbClr val="1B2E4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5381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3B475F8-50AE-46A0-9943-B2B63183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391E2D-01A7-0959-DFAA-B580A40D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365125"/>
            <a:ext cx="4830620" cy="1776484"/>
          </a:xfrm>
        </p:spPr>
        <p:txBody>
          <a:bodyPr anchor="b">
            <a:normAutofit/>
          </a:bodyPr>
          <a:lstStyle/>
          <a:p>
            <a:r>
              <a:rPr lang="en-GB" sz="5400" b="0" i="0" u="none" strike="noStrike" dirty="0">
                <a:effectLst/>
                <a:latin typeface="-webkit-standard"/>
              </a:rPr>
              <a:t>What is Zotero?</a:t>
            </a:r>
            <a:endParaRPr lang="en-US" sz="5400" dirty="0"/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3DBD2BB1-B3AD-48C5-DAE5-6563AF1E8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506" y="146303"/>
            <a:ext cx="6018817" cy="2392479"/>
          </a:xfrm>
          <a:prstGeom prst="rect">
            <a:avLst/>
          </a:prstGeom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id="{75F6FDB4-2351-48C2-A863-2364A0234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31569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1E503-1A6A-0329-1984-69481FBCD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04819"/>
            <a:ext cx="4830620" cy="3672144"/>
          </a:xfrm>
        </p:spPr>
        <p:txBody>
          <a:bodyPr>
            <a:normAutofit/>
          </a:bodyPr>
          <a:lstStyle/>
          <a:p>
            <a:r>
              <a:rPr lang="en-GB" sz="2200" dirty="0"/>
              <a:t>Reference manager that stores all your papers</a:t>
            </a:r>
          </a:p>
          <a:p>
            <a:r>
              <a:rPr lang="en-GB" sz="2200" dirty="0"/>
              <a:t>Drag and drop PDFs or use browser extension to auto-import</a:t>
            </a:r>
          </a:p>
          <a:p>
            <a:r>
              <a:rPr lang="en-GB" sz="2200" dirty="0"/>
              <a:t>Read and annotate PDFs inside Zotero (highlight, add notes)</a:t>
            </a:r>
          </a:p>
          <a:p>
            <a:r>
              <a:rPr lang="en-GB" sz="2200" dirty="0"/>
              <a:t>Organize by collections/</a:t>
            </a:r>
            <a:r>
              <a:rPr lang="en-GB" sz="2200" dirty="0" err="1"/>
              <a:t>tagsExport</a:t>
            </a:r>
            <a:r>
              <a:rPr lang="en-GB" sz="2200" dirty="0"/>
              <a:t> citations in any format (APA, Chicago, Nature, etc.)</a:t>
            </a:r>
            <a:endParaRPr lang="en-US" sz="2200" dirty="0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39BAF8B0-C2ED-F4C8-15E8-6E6A9D2EB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268" y="4419493"/>
            <a:ext cx="5287249" cy="2392479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C19122F-7BC5-6BF8-0855-9C03DCFCA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5475" y="2685084"/>
            <a:ext cx="2900110" cy="2131581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8CFEFF50-44C1-5CF1-B139-2FC3537D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C9A8-FEA0-A748-858E-1D5D3A3F93EA}" type="datetime1">
              <a:rPr lang="en-GB" smtClean="0"/>
              <a:t>17/04/2026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CC15608-59A2-D70F-01FC-120F1E0A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Rohan Rahatgaonkar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3A8F8C68-2462-E9D2-5E4E-9B555315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1CFA-9B2F-D449-821A-9DB2DDB269AF}" type="slidenum">
              <a:rPr lang="en-US" smtClean="0"/>
              <a:t>5</a:t>
            </a:fld>
            <a:endParaRPr lang="en-US"/>
          </a:p>
        </p:txBody>
      </p:sp>
      <p:sp>
        <p:nvSpPr>
          <p:cNvPr id="4" name="Shape 0">
            <a:extLst>
              <a:ext uri="{FF2B5EF4-FFF2-40B4-BE49-F238E27FC236}">
                <a16:creationId xmlns:a16="http://schemas.microsoft.com/office/drawing/2014/main" id="{C4FA29F2-9EAC-6CD1-5ABF-0D9FF6D64758}"/>
              </a:ext>
            </a:extLst>
          </p:cNvPr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1B2E4B"/>
          </a:solidFill>
          <a:ln w="12700">
            <a:solidFill>
              <a:srgbClr val="1B2E4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8489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DF981-56CD-8B0F-D106-6AB952B9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en-GB" b="0" i="0" u="none" strike="noStrike" dirty="0">
                <a:effectLst/>
                <a:latin typeface="-webkit-standard"/>
              </a:rPr>
              <a:t>The Magic: Import Your Annotated Notes</a:t>
            </a:r>
            <a:endParaRPr lang="en-US" dirty="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8188A-3361-1FD1-6106-370B2D4CF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/>
          </a:bodyPr>
          <a:lstStyle/>
          <a:p>
            <a:r>
              <a:rPr lang="en-GB" sz="1500"/>
              <a:t>Use Zotero Integration plugin in Obsidian</a:t>
            </a:r>
          </a:p>
          <a:p>
            <a:r>
              <a:rPr lang="en-GB" sz="1500"/>
              <a:t>Press hotkey → search for paper → imports all your highlights + notes</a:t>
            </a:r>
          </a:p>
          <a:p>
            <a:r>
              <a:rPr lang="en-GB" sz="1500"/>
              <a:t>Each highlight gets a unique link anchor (^annotation-1, ^annotation-2)</a:t>
            </a:r>
          </a:p>
          <a:p>
            <a:r>
              <a:rPr lang="en-GB" sz="1500"/>
              <a:t>Creates a "literature note" with all your annotations organized</a:t>
            </a:r>
            <a:endParaRPr lang="en-US" sz="150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F1F3237-7821-77A7-76AE-EE0C6DCF0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17" y="2386584"/>
            <a:ext cx="3889426" cy="4407282"/>
          </a:xfrm>
          <a:prstGeom prst="rect">
            <a:avLst/>
          </a:prstGeom>
        </p:spPr>
      </p:pic>
      <p:pic>
        <p:nvPicPr>
          <p:cNvPr id="7" name="Picture 6" descr="A screenshot of a black and white page&#10;&#10;Description automatically generated">
            <a:extLst>
              <a:ext uri="{FF2B5EF4-FFF2-40B4-BE49-F238E27FC236}">
                <a16:creationId xmlns:a16="http://schemas.microsoft.com/office/drawing/2014/main" id="{9DA0CE3A-A0E1-EF8B-5529-0BE3413B3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855" y="2557410"/>
            <a:ext cx="6157016" cy="3955882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D43645B-CD8C-3BC1-C675-51BF8A2AF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FA61-FC39-B746-B32A-9829F30DA50E}" type="datetime1">
              <a:rPr lang="en-GB" smtClean="0"/>
              <a:t>17/04/2026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C1CE6C8-5385-EE8D-3973-B1CAB8813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Rohan Rahatgaonkar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BA1E200-8FD1-26E6-6DF5-764443799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1CFA-9B2F-D449-821A-9DB2DDB269AF}" type="slidenum">
              <a:rPr lang="en-US" smtClean="0"/>
              <a:t>6</a:t>
            </a:fld>
            <a:endParaRPr lang="en-US"/>
          </a:p>
        </p:txBody>
      </p:sp>
      <p:sp>
        <p:nvSpPr>
          <p:cNvPr id="4" name="Shape 0">
            <a:extLst>
              <a:ext uri="{FF2B5EF4-FFF2-40B4-BE49-F238E27FC236}">
                <a16:creationId xmlns:a16="http://schemas.microsoft.com/office/drawing/2014/main" id="{2699A8A0-7CC6-28E2-9D79-3CAEB93B3B27}"/>
              </a:ext>
            </a:extLst>
          </p:cNvPr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1B2E4B"/>
          </a:solidFill>
          <a:ln w="12700">
            <a:solidFill>
              <a:srgbClr val="1B2E4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89318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BA68-8863-B19E-065A-2B04FB984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297" y="647700"/>
            <a:ext cx="3259479" cy="5557838"/>
          </a:xfrm>
        </p:spPr>
        <p:txBody>
          <a:bodyPr anchor="ctr">
            <a:normAutofit/>
          </a:bodyPr>
          <a:lstStyle/>
          <a:p>
            <a:r>
              <a:rPr lang="en-GB" sz="3600" b="0" i="0" u="none" strike="noStrike">
                <a:effectLst/>
                <a:latin typeface="-webkit-standard"/>
              </a:rPr>
              <a:t>Getting Started: From Zero to Connected Step 1: Set Up Git</a:t>
            </a:r>
            <a:endParaRPr lang="en-US" sz="360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DEB05D1-88A3-085F-44BE-AFEF0DA46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2" r="69633" b="24"/>
          <a:stretch/>
        </p:blipFill>
        <p:spPr>
          <a:xfrm>
            <a:off x="20" y="-1"/>
            <a:ext cx="4143544" cy="6856413"/>
          </a:xfrm>
          <a:custGeom>
            <a:avLst/>
            <a:gdLst/>
            <a:ahLst/>
            <a:cxnLst/>
            <a:rect l="l" t="t" r="r" b="b"/>
            <a:pathLst>
              <a:path w="4143564" h="6856413">
                <a:moveTo>
                  <a:pt x="0" y="0"/>
                </a:moveTo>
                <a:lnTo>
                  <a:pt x="4141667" y="0"/>
                </a:lnTo>
                <a:lnTo>
                  <a:pt x="4141086" y="145208"/>
                </a:lnTo>
                <a:cubicBezTo>
                  <a:pt x="4109790" y="1611281"/>
                  <a:pt x="3796834" y="3077353"/>
                  <a:pt x="4047199" y="4543426"/>
                </a:cubicBezTo>
                <a:cubicBezTo>
                  <a:pt x="4172382" y="5276463"/>
                  <a:pt x="4156734" y="6009499"/>
                  <a:pt x="4105878" y="6742536"/>
                </a:cubicBezTo>
                <a:lnTo>
                  <a:pt x="4096763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E15FF-5133-D199-BBB8-126875FFB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509" y="647700"/>
            <a:ext cx="3662891" cy="5557838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500" b="1"/>
              <a:t>Create a GitHub Account</a:t>
            </a:r>
            <a:r>
              <a:rPr lang="en-GB" sz="1500"/>
              <a:t> (if you don't have one)Go to github.com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500"/>
              <a:t>Sign up (free)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500" b="1"/>
              <a:t>Create a New Repository</a:t>
            </a:r>
            <a:r>
              <a:rPr lang="en-GB" sz="1500"/>
              <a:t>Click "New Repository"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500"/>
              <a:t>Name it something like "my-research-vault"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500"/>
              <a:t>Make it Private (keep your notes private)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500"/>
              <a:t>Initialize with README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500"/>
              <a:t>Create Repository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500" b="1"/>
              <a:t>Clone It to Your Computer</a:t>
            </a:r>
            <a:r>
              <a:rPr lang="en-GB" sz="1500"/>
              <a:t>Open terminal/command prompt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500"/>
              <a:t>Run: git clone https://github.com/YOUR-USERNAME/my-research-vault.git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500"/>
              <a:t>This creates a folder on your computer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500" b="1"/>
              <a:t>This folder will become your Obsidian Vault</a:t>
            </a:r>
            <a:r>
              <a:rPr lang="en-GB" sz="1500"/>
              <a:t>You'll store all your notes here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500"/>
              <a:t>Everything auto-syncs to GitHub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900719-608A-C208-20C6-86F71B8E1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8428-B26C-4346-9303-4E8400D4C5B4}" type="datetime1">
              <a:rPr lang="en-GB" smtClean="0"/>
              <a:t>17/04/2026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D2F69C-B0FE-620D-2B49-795ED421D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Rohan Rahatgaonkar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6209E5-E0DE-DAE7-545F-AC9F9998D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1CFA-9B2F-D449-821A-9DB2DDB269AF}" type="slidenum">
              <a:rPr lang="en-US" smtClean="0"/>
              <a:t>7</a:t>
            </a:fld>
            <a:endParaRPr lang="en-US"/>
          </a:p>
        </p:txBody>
      </p:sp>
      <p:sp>
        <p:nvSpPr>
          <p:cNvPr id="4" name="Shape 0">
            <a:extLst>
              <a:ext uri="{FF2B5EF4-FFF2-40B4-BE49-F238E27FC236}">
                <a16:creationId xmlns:a16="http://schemas.microsoft.com/office/drawing/2014/main" id="{51993B9F-ABD0-78F0-4AAA-69C9B1BD73ED}"/>
              </a:ext>
            </a:extLst>
          </p:cNvPr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1B2E4B"/>
          </a:solidFill>
          <a:ln w="12700">
            <a:solidFill>
              <a:srgbClr val="1B2E4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80773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BA68-8863-B19E-065A-2B04FB984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297" y="647700"/>
            <a:ext cx="3259479" cy="5557838"/>
          </a:xfrm>
        </p:spPr>
        <p:txBody>
          <a:bodyPr anchor="ctr">
            <a:normAutofit/>
          </a:bodyPr>
          <a:lstStyle/>
          <a:p>
            <a:r>
              <a:rPr lang="en-GB" sz="3600" b="0" i="0" u="none" strike="noStrike" dirty="0">
                <a:effectLst/>
                <a:latin typeface="-webkit-standard"/>
              </a:rPr>
              <a:t>Getting Started: From Zero to Connected Step </a:t>
            </a:r>
            <a:r>
              <a:rPr lang="en-GB" sz="3600" dirty="0">
                <a:latin typeface="-webkit-standard"/>
              </a:rPr>
              <a:t>2</a:t>
            </a:r>
            <a:r>
              <a:rPr lang="en-GB" sz="3600" b="0" i="0" u="none" strike="noStrike" dirty="0">
                <a:effectLst/>
                <a:latin typeface="-webkit-standard"/>
              </a:rPr>
              <a:t>: Set up Zotero</a:t>
            </a:r>
            <a:endParaRPr lang="en-US" sz="3600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DEB05D1-88A3-085F-44BE-AFEF0DA46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2" r="69633" b="24"/>
          <a:stretch/>
        </p:blipFill>
        <p:spPr>
          <a:xfrm>
            <a:off x="20" y="-1"/>
            <a:ext cx="4143544" cy="6856413"/>
          </a:xfrm>
          <a:custGeom>
            <a:avLst/>
            <a:gdLst/>
            <a:ahLst/>
            <a:cxnLst/>
            <a:rect l="l" t="t" r="r" b="b"/>
            <a:pathLst>
              <a:path w="4143564" h="6856413">
                <a:moveTo>
                  <a:pt x="0" y="0"/>
                </a:moveTo>
                <a:lnTo>
                  <a:pt x="4141667" y="0"/>
                </a:lnTo>
                <a:lnTo>
                  <a:pt x="4141086" y="145208"/>
                </a:lnTo>
                <a:cubicBezTo>
                  <a:pt x="4109790" y="1611281"/>
                  <a:pt x="3796834" y="3077353"/>
                  <a:pt x="4047199" y="4543426"/>
                </a:cubicBezTo>
                <a:cubicBezTo>
                  <a:pt x="4172382" y="5276463"/>
                  <a:pt x="4156734" y="6009499"/>
                  <a:pt x="4105878" y="6742536"/>
                </a:cubicBezTo>
                <a:lnTo>
                  <a:pt x="4096763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E15FF-5133-D199-BBB8-126875FFB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509" y="465828"/>
            <a:ext cx="3662891" cy="6084768"/>
          </a:xfrm>
        </p:spPr>
        <p:txBody>
          <a:bodyPr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GB" sz="1200" b="1" i="0" u="none" strike="noStrike" dirty="0">
                <a:solidFill>
                  <a:srgbClr val="000000"/>
                </a:solidFill>
                <a:effectLst/>
              </a:rPr>
              <a:t>1. Download Zotero</a:t>
            </a:r>
            <a:endParaRPr lang="en-GB" sz="1200" b="0" i="0" u="none" strike="noStrike" dirty="0">
              <a:solidFill>
                <a:srgbClr val="000000"/>
              </a:solidFill>
              <a:effectLst/>
            </a:endParaRPr>
          </a:p>
          <a:p>
            <a:pPr lvl="1">
              <a:lnSpc>
                <a:spcPct val="120000"/>
              </a:lnSpc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Go to </a:t>
            </a:r>
            <a:r>
              <a:rPr lang="en-GB" sz="1200" b="0" i="0" u="none" strike="noStrike" dirty="0" err="1">
                <a:solidFill>
                  <a:srgbClr val="000000"/>
                </a:solidFill>
                <a:effectLst/>
              </a:rPr>
              <a:t>zotero.org</a:t>
            </a:r>
            <a:endParaRPr lang="en-GB" sz="1200" b="0" i="0" u="none" strike="noStrike" dirty="0">
              <a:solidFill>
                <a:srgbClr val="000000"/>
              </a:solidFill>
              <a:effectLst/>
            </a:endParaRPr>
          </a:p>
          <a:p>
            <a:pPr lvl="1">
              <a:lnSpc>
                <a:spcPct val="120000"/>
              </a:lnSpc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Download and install for your OS (Windows/Mac/Linux)</a:t>
            </a:r>
          </a:p>
          <a:p>
            <a:pPr>
              <a:lnSpc>
                <a:spcPct val="120000"/>
              </a:lnSpc>
            </a:pPr>
            <a:r>
              <a:rPr lang="en-GB" sz="1200" b="1" i="0" u="none" strike="noStrike" dirty="0">
                <a:solidFill>
                  <a:srgbClr val="000000"/>
                </a:solidFill>
                <a:effectLst/>
              </a:rPr>
              <a:t>Install Browser Extension</a:t>
            </a:r>
            <a:endParaRPr lang="en-GB" sz="1200" b="0" i="0" u="none" strike="noStrike" dirty="0">
              <a:solidFill>
                <a:srgbClr val="000000"/>
              </a:solidFill>
              <a:effectLst/>
            </a:endParaRPr>
          </a:p>
          <a:p>
            <a:pPr lvl="1">
              <a:lnSpc>
                <a:spcPct val="120000"/>
              </a:lnSpc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In Zotero, go to Tools &gt; Add-ons</a:t>
            </a:r>
          </a:p>
          <a:p>
            <a:pPr lvl="1">
              <a:lnSpc>
                <a:spcPct val="120000"/>
              </a:lnSpc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Search for your browser (Chrome, Firefox, Safari)</a:t>
            </a:r>
          </a:p>
          <a:p>
            <a:pPr lvl="1">
              <a:lnSpc>
                <a:spcPct val="120000"/>
              </a:lnSpc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Install the Zotero Connector extension</a:t>
            </a:r>
          </a:p>
          <a:p>
            <a:pPr lvl="1">
              <a:lnSpc>
                <a:spcPct val="120000"/>
              </a:lnSpc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This lets you save papers to Zotero from any webpage</a:t>
            </a:r>
          </a:p>
          <a:p>
            <a:pPr>
              <a:lnSpc>
                <a:spcPct val="120000"/>
              </a:lnSpc>
            </a:pPr>
            <a:r>
              <a:rPr lang="en-GB" sz="1200" b="1" i="0" u="none" strike="noStrike" dirty="0">
                <a:solidFill>
                  <a:srgbClr val="000000"/>
                </a:solidFill>
                <a:effectLst/>
              </a:rPr>
              <a:t>Add Your First Papers</a:t>
            </a:r>
            <a:endParaRPr lang="en-GB" sz="1200" b="0" i="0" u="none" strike="noStrike" dirty="0">
              <a:solidFill>
                <a:srgbClr val="000000"/>
              </a:solidFill>
              <a:effectLst/>
            </a:endParaRPr>
          </a:p>
          <a:p>
            <a:pPr lvl="1">
              <a:lnSpc>
                <a:spcPct val="120000"/>
              </a:lnSpc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Drag and drop a PDF into Zotero, OR</a:t>
            </a:r>
          </a:p>
          <a:p>
            <a:pPr lvl="1">
              <a:lnSpc>
                <a:spcPct val="120000"/>
              </a:lnSpc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Use the browser extension to save papers from </a:t>
            </a:r>
            <a:r>
              <a:rPr lang="en-GB" sz="1200" b="0" i="0" u="none" strike="noStrike" dirty="0" err="1">
                <a:solidFill>
                  <a:srgbClr val="000000"/>
                </a:solidFill>
                <a:effectLst/>
              </a:rPr>
              <a:t>arXiv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/journals</a:t>
            </a:r>
          </a:p>
          <a:p>
            <a:pPr lvl="1">
              <a:lnSpc>
                <a:spcPct val="120000"/>
              </a:lnSpc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Zotero auto-extracts title, authors, date</a:t>
            </a:r>
          </a:p>
          <a:p>
            <a:pPr>
              <a:lnSpc>
                <a:spcPct val="120000"/>
              </a:lnSpc>
            </a:pPr>
            <a:r>
              <a:rPr lang="en-GB" sz="1200" b="1" i="0" u="none" strike="noStrike" dirty="0">
                <a:solidFill>
                  <a:srgbClr val="000000"/>
                </a:solidFill>
                <a:effectLst/>
              </a:rPr>
              <a:t>Annotate a Paper (Practice)</a:t>
            </a:r>
            <a:endParaRPr lang="en-GB" sz="1200" b="0" i="0" u="none" strike="noStrike" dirty="0">
              <a:solidFill>
                <a:srgbClr val="000000"/>
              </a:solidFill>
              <a:effectLst/>
            </a:endParaRPr>
          </a:p>
          <a:p>
            <a:pPr lvl="1">
              <a:lnSpc>
                <a:spcPct val="120000"/>
              </a:lnSpc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Open any PDF in Zotero</a:t>
            </a:r>
          </a:p>
          <a:p>
            <a:pPr lvl="1">
              <a:lnSpc>
                <a:spcPct val="120000"/>
              </a:lnSpc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Highlight text with your mouse</a:t>
            </a:r>
          </a:p>
          <a:p>
            <a:pPr lvl="1">
              <a:lnSpc>
                <a:spcPct val="120000"/>
              </a:lnSpc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Add </a:t>
            </a:r>
            <a:r>
              <a:rPr lang="en-GB" sz="1200" b="0" i="0" u="none" strike="noStrike" dirty="0" err="1">
                <a:solidFill>
                  <a:srgbClr val="000000"/>
                </a:solidFill>
                <a:effectLst/>
              </a:rPr>
              <a:t>color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 labels (red, yellow, blue, etc.)</a:t>
            </a:r>
          </a:p>
          <a:p>
            <a:pPr lvl="1">
              <a:lnSpc>
                <a:spcPct val="120000"/>
              </a:lnSpc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Add notes by right-clicking highlights</a:t>
            </a:r>
          </a:p>
          <a:p>
            <a:pPr lvl="1">
              <a:lnSpc>
                <a:spcPct val="120000"/>
              </a:lnSpc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These will import into Obsidian later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89555-ACE8-489C-9507-E441372B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C8DC-F70C-3F46-808C-3CD32F18D6BE}" type="datetime1">
              <a:rPr lang="en-GB" smtClean="0"/>
              <a:t>17/04/2026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B09A9-6AAD-0155-34D0-D38FEF9F6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Rohan Rahatgaonkar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81A14-012C-8C04-4B25-BA7D23330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1CFA-9B2F-D449-821A-9DB2DDB269AF}" type="slidenum">
              <a:rPr lang="en-US" smtClean="0"/>
              <a:t>8</a:t>
            </a:fld>
            <a:endParaRPr lang="en-US"/>
          </a:p>
        </p:txBody>
      </p:sp>
      <p:sp>
        <p:nvSpPr>
          <p:cNvPr id="8" name="Shape 0">
            <a:extLst>
              <a:ext uri="{FF2B5EF4-FFF2-40B4-BE49-F238E27FC236}">
                <a16:creationId xmlns:a16="http://schemas.microsoft.com/office/drawing/2014/main" id="{1192A300-A3D1-5BED-6493-F3CE7101489F}"/>
              </a:ext>
            </a:extLst>
          </p:cNvPr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1B2E4B"/>
          </a:solidFill>
          <a:ln w="12700">
            <a:solidFill>
              <a:srgbClr val="1B2E4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56953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6B96A-5929-19EC-908F-C9768AA4B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76" y="123585"/>
            <a:ext cx="10515600" cy="1325563"/>
          </a:xfrm>
        </p:spPr>
        <p:txBody>
          <a:bodyPr>
            <a:normAutofit/>
          </a:bodyPr>
          <a:lstStyle/>
          <a:p>
            <a:r>
              <a:rPr lang="en-GB" sz="2500" b="0" i="0" u="none" strike="noStrike" dirty="0">
                <a:effectLst/>
              </a:rPr>
              <a:t>Getting Started: From Zero to Connected Step</a:t>
            </a:r>
            <a:br>
              <a:rPr lang="en-GB" sz="25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GB" sz="2500" b="0" i="0" u="none" strike="noStrike" dirty="0">
                <a:solidFill>
                  <a:srgbClr val="000000"/>
                </a:solidFill>
                <a:effectLst/>
              </a:rPr>
              <a:t>Step 3: Download Obsidian &amp; Install Plugins</a:t>
            </a:r>
            <a:endParaRPr lang="en-US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7CD96-8CC9-F031-664A-7A6ADA5AD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077" y="1316667"/>
            <a:ext cx="5333999" cy="4920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00" b="1" dirty="0"/>
              <a:t>1. Download Obsidian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/>
              <a:t>Go to </a:t>
            </a:r>
            <a:r>
              <a:rPr lang="en-GB" sz="1200" dirty="0" err="1"/>
              <a:t>obsidian.md</a:t>
            </a:r>
            <a:endParaRPr lang="en-GB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/>
              <a:t>Download and install for your 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/>
              <a:t>When it opens, click "Open folder as vault"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/>
              <a:t>Select the Git folder you cloned earlier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/>
              <a:t>This is now your vault!</a:t>
            </a:r>
          </a:p>
          <a:p>
            <a:pPr marL="0" indent="0">
              <a:buNone/>
            </a:pPr>
            <a:r>
              <a:rPr lang="en-GB" sz="1200" b="1" dirty="0"/>
              <a:t>2. Enable Community Plugins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/>
              <a:t>Open Settings (gear icon, bottom left)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/>
              <a:t>Left sidebar: Click "Community plugins"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/>
              <a:t>Click "Turn on community plugins" (if it says "Safe mode" click "Disable")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/>
              <a:t>This lets you install third-party plugins</a:t>
            </a:r>
          </a:p>
          <a:p>
            <a:pPr marL="0" indent="0">
              <a:buNone/>
            </a:pPr>
            <a:r>
              <a:rPr lang="en-GB" sz="1200" b="1" dirty="0"/>
              <a:t>3. Install Zotero Integration Plugin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/>
              <a:t>Still in Community plugins, click "Browse"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/>
              <a:t>Search: "Citations" (by Jon Gauthier)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/>
              <a:t>Click Install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/>
              <a:t>Toggle it 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/>
              <a:t>Go back to Settings and look for "Citations" in the left sidebar</a:t>
            </a:r>
          </a:p>
          <a:p>
            <a:endParaRPr lang="en-US" sz="1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9FBAD-30B1-320E-FE8A-831C4808E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16667"/>
            <a:ext cx="5775385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200" b="1" dirty="0"/>
              <a:t>4. Install Obsidian Git Plugin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/>
              <a:t>Browse community plugins again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/>
              <a:t>Search: "Obsidian Git"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/>
              <a:t>Click Install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/>
              <a:t>Toggle it 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/>
              <a:t>This lets you sync with GitHub automatically</a:t>
            </a:r>
          </a:p>
          <a:p>
            <a:pPr marL="0" indent="0">
              <a:buNone/>
            </a:pPr>
            <a:r>
              <a:rPr lang="en-GB" sz="1200" b="1" dirty="0"/>
              <a:t>5. Install Better </a:t>
            </a:r>
            <a:r>
              <a:rPr lang="en-GB" sz="1200" b="1" dirty="0" err="1"/>
              <a:t>BibTeX</a:t>
            </a:r>
            <a:r>
              <a:rPr lang="en-GB" sz="1200" b="1" dirty="0"/>
              <a:t> in Zotero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/>
              <a:t> (Required for Citations to work)In Zotero, go to Tools &gt; Add-ons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/>
              <a:t>Search for "Better </a:t>
            </a:r>
            <a:r>
              <a:rPr lang="en-GB" sz="1200" dirty="0" err="1"/>
              <a:t>BibTeX</a:t>
            </a:r>
            <a:r>
              <a:rPr lang="en-GB" sz="1200" dirty="0"/>
              <a:t>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/>
              <a:t>Install 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/>
              <a:t>This creates citation keys like "Smith_2023" for your papers</a:t>
            </a:r>
          </a:p>
          <a:p>
            <a:endParaRPr lang="en-US" sz="1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D97FB-679D-30DF-E63C-0C8AAF9A4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DD84-81B1-9F43-9E29-1FE1D55BCCC4}" type="datetime1">
              <a:rPr lang="en-GB" smtClean="0"/>
              <a:t>17/04/2026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9595C-2AFF-D2C6-ABE9-11EA143F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Rohan Rahatgaonkar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0652C-E155-1A3B-091B-39EEE17A8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1CFA-9B2F-D449-821A-9DB2DDB269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83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1483</Words>
  <Application>Microsoft Macintosh PowerPoint</Application>
  <PresentationFormat>Widescreen</PresentationFormat>
  <Paragraphs>220</Paragraphs>
  <Slides>15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-webkit-standard</vt:lpstr>
      <vt:lpstr>Aptos</vt:lpstr>
      <vt:lpstr>Aptos Display</vt:lpstr>
      <vt:lpstr>Arial</vt:lpstr>
      <vt:lpstr>Calibri</vt:lpstr>
      <vt:lpstr>Office Theme</vt:lpstr>
      <vt:lpstr>From Chaos to Knowledge: Organizing Your Research with Obsidian, Zotero, and Git</vt:lpstr>
      <vt:lpstr>Your Research Brain is Overflowing</vt:lpstr>
      <vt:lpstr>PowerPoint Presentation</vt:lpstr>
      <vt:lpstr>What is Obsidian?</vt:lpstr>
      <vt:lpstr>What is Zotero?</vt:lpstr>
      <vt:lpstr>The Magic: Import Your Annotated Notes</vt:lpstr>
      <vt:lpstr>Getting Started: From Zero to Connected Step 1: Set Up Git</vt:lpstr>
      <vt:lpstr>Getting Started: From Zero to Connected Step 2: Set up Zotero</vt:lpstr>
      <vt:lpstr>Getting Started: From Zero to Connected Step Step 3: Download Obsidian &amp; Install Plugins</vt:lpstr>
      <vt:lpstr>PowerPoint Presentation</vt:lpstr>
      <vt:lpstr>PowerPoint Presentation</vt:lpstr>
      <vt:lpstr>This is Both Art and Science - Make It Your Own</vt:lpstr>
      <vt:lpstr>PowerPoint Presentation</vt:lpstr>
      <vt:lpstr>PowerPoint Presentation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Chaos to Knowledge: Organizing Your Research with Obsidian, Zotero, and Git</dc:title>
  <dc:creator>Rohan Ravindra Rahatgaonkar</dc:creator>
  <cp:lastModifiedBy>Rohan Ravindra Rahatgaonkar</cp:lastModifiedBy>
  <cp:revision>4</cp:revision>
  <dcterms:created xsi:type="dcterms:W3CDTF">2025-10-24T12:39:35Z</dcterms:created>
  <dcterms:modified xsi:type="dcterms:W3CDTF">2026-04-17T15:24:21Z</dcterms:modified>
</cp:coreProperties>
</file>